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60" r:id="rId3"/>
    <p:sldId id="263" r:id="rId4"/>
    <p:sldId id="259" r:id="rId5"/>
    <p:sldId id="300" r:id="rId6"/>
    <p:sldId id="269" r:id="rId7"/>
    <p:sldId id="270" r:id="rId8"/>
    <p:sldId id="264" r:id="rId9"/>
    <p:sldId id="268" r:id="rId10"/>
    <p:sldId id="266" r:id="rId11"/>
    <p:sldId id="267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93" r:id="rId23"/>
    <p:sldId id="294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40" y="-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1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aseline="0" dirty="0" smtClean="0">
                <a:solidFill>
                  <a:srgbClr val="FFFF00"/>
                </a:solidFill>
              </a:rPr>
              <a:t>Patients Flow</a:t>
            </a:r>
          </a:p>
          <a:p>
            <a:pPr>
              <a:defRPr/>
            </a:pPr>
            <a:r>
              <a:rPr lang="en-US" baseline="0" dirty="0" smtClean="0">
                <a:solidFill>
                  <a:srgbClr val="FFFF00"/>
                </a:solidFill>
              </a:rPr>
              <a:t>(n=53)</a:t>
            </a:r>
            <a:endParaRPr lang="en-US" baseline="0" dirty="0">
              <a:solidFill>
                <a:srgbClr val="FFFF00"/>
              </a:solidFill>
            </a:endParaRP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noFill/>
            </a:ln>
            <a:effectLst>
              <a:outerShdw blurRad="50800" dist="38100" dir="19200000" algn="bl" rotWithShape="0">
                <a:schemeClr val="bg1">
                  <a:alpha val="0"/>
                </a:scheme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50800" dist="38100" dir="19200000" algn="bl" rotWithShape="0">
                  <a:schemeClr val="bg1">
                    <a:alpha val="0"/>
                  </a:scheme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19200000" algn="bl" rotWithShape="0">
                  <a:schemeClr val="bg1">
                    <a:alpha val="0"/>
                  </a:scheme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19200000" algn="bl" rotWithShape="0">
                  <a:schemeClr val="bg1">
                    <a:alpha val="0"/>
                  </a:schemeClr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50800" dist="38100" dir="19200000" algn="bl" rotWithShape="0">
                  <a:schemeClr val="bg1">
                    <a:alpha val="0"/>
                  </a:schemeClr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19200000" algn="bl" rotWithShape="0">
                  <a:schemeClr val="bg1">
                    <a:alpha val="0"/>
                  </a:schemeClr>
                </a:outerShdw>
              </a:effectLst>
            </c:spPr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0800" dist="38100" dir="19200000" algn="bl" rotWithShape="0">
                  <a:schemeClr val="bg1">
                    <a:alpha val="0"/>
                  </a:schemeClr>
                </a:outerShdw>
              </a:effectLst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0800" dist="38100" dir="19200000" algn="bl" rotWithShape="0">
                  <a:schemeClr val="bg1">
                    <a:alpha val="0"/>
                  </a:schemeClr>
                </a:outerShdw>
              </a:effectLst>
            </c:spPr>
          </c:dPt>
          <c:dPt>
            <c:idx val="8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19200000" algn="bl" rotWithShape="0">
                  <a:schemeClr val="bg1">
                    <a:alpha val="0"/>
                  </a:schemeClr>
                </a:outerShdw>
              </a:effectLst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50800" dist="38100" dir="19200000" algn="bl" rotWithShape="0">
                  <a:schemeClr val="bg1">
                    <a:alpha val="0"/>
                  </a:schemeClr>
                </a:outerShdw>
              </a:effectLst>
            </c:spPr>
          </c:dPt>
          <c:dPt>
            <c:idx val="10"/>
            <c:invertIfNegative val="0"/>
            <c:bubble3D val="0"/>
            <c:spPr>
              <a:solidFill>
                <a:srgbClr val="00CC66"/>
              </a:solidFill>
              <a:ln>
                <a:noFill/>
              </a:ln>
              <a:effectLst>
                <a:outerShdw blurRad="50800" dist="38100" dir="19200000" algn="bl" rotWithShape="0">
                  <a:schemeClr val="bg1">
                    <a:alpha val="0"/>
                  </a:schemeClr>
                </a:outerShdw>
              </a:effectLst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5,6</a:t>
                    </a:r>
                    <a:r>
                      <a:rPr lang="en-US" smtClean="0"/>
                      <a:t>% (3)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7,5</a:t>
                    </a:r>
                    <a:r>
                      <a:rPr lang="en-US" smtClean="0"/>
                      <a:t>% (4)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5,6</a:t>
                    </a:r>
                    <a:r>
                      <a:rPr lang="en-US" smtClean="0"/>
                      <a:t>% (3)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5,6</a:t>
                    </a:r>
                    <a:r>
                      <a:rPr lang="en-US" smtClean="0"/>
                      <a:t>% (3)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22,6</a:t>
                    </a:r>
                    <a:r>
                      <a:rPr lang="en-US" smtClean="0"/>
                      <a:t>% (12)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15,1</a:t>
                    </a:r>
                    <a:r>
                      <a:rPr lang="en-US" smtClean="0"/>
                      <a:t>% (8)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62,3</a:t>
                    </a:r>
                    <a:r>
                      <a:rPr lang="en-US" smtClean="0"/>
                      <a:t>%</a:t>
                    </a:r>
                  </a:p>
                  <a:p>
                    <a:r>
                      <a:rPr lang="en-US" smtClean="0"/>
                      <a:t>(33)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1,8</a:t>
                    </a:r>
                    <a:r>
                      <a:rPr lang="en-US" smtClean="0"/>
                      <a:t>% (1)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/>
                      <a:t>35,8</a:t>
                    </a:r>
                    <a:r>
                      <a:rPr lang="en-US" smtClean="0"/>
                      <a:t>% (19)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/>
                      <a:t>37,7</a:t>
                    </a:r>
                    <a:r>
                      <a:rPr lang="en-US" smtClean="0"/>
                      <a:t>% (20)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Hoja1!$A$2:$A$12</c:f>
              <c:strCache>
                <c:ptCount val="11"/>
                <c:pt idx="0">
                  <c:v>Deaths</c:v>
                </c:pt>
                <c:pt idx="1">
                  <c:v>No Indication</c:v>
                </c:pt>
                <c:pt idx="2">
                  <c:v>Patient Negative</c:v>
                </c:pt>
                <c:pt idx="3">
                  <c:v>Surg. Rescue</c:v>
                </c:pt>
                <c:pt idx="4">
                  <c:v>Intest Adaptation</c:v>
                </c:pt>
                <c:pt idx="5">
                  <c:v>In Study</c:v>
                </c:pt>
                <c:pt idx="6">
                  <c:v>Not Included</c:v>
                </c:pt>
                <c:pt idx="8">
                  <c:v>Waiting List</c:v>
                </c:pt>
                <c:pt idx="9">
                  <c:v>Itx</c:v>
                </c:pt>
                <c:pt idx="10">
                  <c:v>Included</c:v>
                </c:pt>
              </c:strCache>
            </c:strRef>
          </c:cat>
          <c:val>
            <c:numRef>
              <c:f>Hoja1!$B$2:$B$12</c:f>
              <c:numCache>
                <c:formatCode>0.00%</c:formatCode>
                <c:ptCount val="11"/>
                <c:pt idx="0">
                  <c:v>5.6000000000000001E-2</c:v>
                </c:pt>
                <c:pt idx="1">
                  <c:v>7.4999999999999997E-2</c:v>
                </c:pt>
                <c:pt idx="2">
                  <c:v>5.6000000000000001E-2</c:v>
                </c:pt>
                <c:pt idx="3">
                  <c:v>5.6000000000000001E-2</c:v>
                </c:pt>
                <c:pt idx="4">
                  <c:v>0.22600000000000001</c:v>
                </c:pt>
                <c:pt idx="5">
                  <c:v>0.151</c:v>
                </c:pt>
                <c:pt idx="6">
                  <c:v>0.623</c:v>
                </c:pt>
                <c:pt idx="8">
                  <c:v>1.7999999999999999E-2</c:v>
                </c:pt>
                <c:pt idx="9">
                  <c:v>0.35799999999999998</c:v>
                </c:pt>
                <c:pt idx="10">
                  <c:v>0.377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660032"/>
        <c:axId val="96238912"/>
      </c:barChart>
      <c:catAx>
        <c:axId val="396600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0" baseline="0">
                <a:solidFill>
                  <a:schemeClr val="bg1"/>
                </a:solidFill>
              </a:defRPr>
            </a:pPr>
            <a:endParaRPr lang="es-ES"/>
          </a:p>
        </c:txPr>
        <c:crossAx val="96238912"/>
        <c:crosses val="autoZero"/>
        <c:auto val="1"/>
        <c:lblAlgn val="ctr"/>
        <c:lblOffset val="100"/>
        <c:noMultiLvlLbl val="0"/>
      </c:catAx>
      <c:valAx>
        <c:axId val="96238912"/>
        <c:scaling>
          <c:orientation val="minMax"/>
        </c:scaling>
        <c:delete val="1"/>
        <c:axPos val="b"/>
        <c:numFmt formatCode="0.00%" sourceLinked="1"/>
        <c:majorTickMark val="out"/>
        <c:minorTickMark val="none"/>
        <c:tickLblPos val="nextTo"/>
        <c:crossAx val="39660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noFill/>
            </a:ln>
            <a:effectLst>
              <a:outerShdw blurRad="50800" dist="38100" dir="20400000" algn="bl" rotWithShape="0">
                <a:schemeClr val="bg1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dir="20400000" algn="bl" rotWithShape="0">
                  <a:schemeClr val="bg1"/>
                </a:outerShdw>
              </a:effectLst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tx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tx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tx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dir="20400000" algn="bl" rotWithShape="0">
                  <a:schemeClr val="bg1"/>
                </a:outerShdw>
              </a:effectLst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dir="20400000" algn="bl" rotWithShape="0">
                  <a:schemeClr val="bg1"/>
                </a:outerShdw>
              </a:effectLst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dir="20400000" algn="bl" rotWithShape="0">
                  <a:schemeClr val="bg1"/>
                </a:outerShdw>
              </a:effectLst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dir="20400000" algn="bl" rotWithShape="0">
                  <a:schemeClr val="bg1"/>
                </a:outerShdw>
              </a:effectLst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dir="20400000" algn="bl" rotWithShape="0">
                  <a:schemeClr val="bg1"/>
                </a:outerShdw>
              </a:effectLst>
            </c:spPr>
          </c:dPt>
          <c:dPt>
            <c:idx val="6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lumMod val="50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50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50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dir="20400000" algn="bl" rotWithShape="0">
                  <a:schemeClr val="bg1"/>
                </a:outerShdw>
              </a:effectLst>
            </c:spPr>
          </c:dPt>
          <c:dPt>
            <c:idx val="7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dir="20400000" algn="bl" rotWithShape="0">
                  <a:schemeClr val="bg1"/>
                </a:outerShdw>
              </a:effectLst>
            </c:spPr>
          </c:dPt>
          <c:dPt>
            <c:idx val="8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5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5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dir="20400000" algn="bl" rotWithShape="0">
                  <a:schemeClr val="bg1"/>
                </a:outerShdw>
              </a:effectLst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dirty="0"/>
                      <a:t>29,1</a:t>
                    </a:r>
                    <a:r>
                      <a:rPr lang="en-US" sz="1600" dirty="0" smtClean="0"/>
                      <a:t>%</a:t>
                    </a:r>
                  </a:p>
                  <a:p>
                    <a:r>
                      <a:rPr lang="en-US" sz="1600" dirty="0" smtClean="0"/>
                      <a:t>(16)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/>
                      <a:t>12,7</a:t>
                    </a:r>
                    <a:r>
                      <a:rPr lang="en-US" sz="1600" smtClean="0"/>
                      <a:t>%</a:t>
                    </a:r>
                  </a:p>
                  <a:p>
                    <a:r>
                      <a:rPr lang="en-US" sz="1600" smtClean="0"/>
                      <a:t>(7)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/>
                      <a:t>9,1</a:t>
                    </a:r>
                    <a:r>
                      <a:rPr lang="en-US" sz="1600" smtClean="0"/>
                      <a:t>%</a:t>
                    </a:r>
                  </a:p>
                  <a:p>
                    <a:r>
                      <a:rPr lang="en-US" sz="1600" smtClean="0"/>
                      <a:t>(5)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/>
                      <a:t>3,6</a:t>
                    </a:r>
                    <a:r>
                      <a:rPr lang="en-US" sz="1600" smtClean="0"/>
                      <a:t>%</a:t>
                    </a:r>
                  </a:p>
                  <a:p>
                    <a:r>
                      <a:rPr lang="en-US" sz="1600" smtClean="0"/>
                      <a:t>(2)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/>
                      <a:t>5,5</a:t>
                    </a:r>
                    <a:r>
                      <a:rPr lang="en-US" sz="1600" smtClean="0"/>
                      <a:t>%</a:t>
                    </a:r>
                  </a:p>
                  <a:p>
                    <a:r>
                      <a:rPr lang="en-US" sz="1600" smtClean="0"/>
                      <a:t>(3)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600"/>
                      <a:t>5,5</a:t>
                    </a:r>
                    <a:r>
                      <a:rPr lang="en-US" sz="1600" smtClean="0"/>
                      <a:t>%</a:t>
                    </a:r>
                  </a:p>
                  <a:p>
                    <a:r>
                      <a:rPr lang="en-US" sz="1600" smtClean="0"/>
                      <a:t>(3)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600"/>
                      <a:t>5,5</a:t>
                    </a:r>
                    <a:r>
                      <a:rPr lang="en-US" sz="1600" smtClean="0"/>
                      <a:t>%</a:t>
                    </a:r>
                  </a:p>
                  <a:p>
                    <a:r>
                      <a:rPr lang="en-US" sz="1600" smtClean="0"/>
                      <a:t>(3)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600"/>
                      <a:t>3,6</a:t>
                    </a:r>
                    <a:r>
                      <a:rPr lang="en-US" sz="1600" smtClean="0"/>
                      <a:t>%</a:t>
                    </a:r>
                  </a:p>
                  <a:p>
                    <a:r>
                      <a:rPr lang="en-US" sz="1600" smtClean="0"/>
                      <a:t>(2)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600"/>
                      <a:t>25,4</a:t>
                    </a:r>
                    <a:r>
                      <a:rPr lang="en-US" sz="1600" smtClean="0"/>
                      <a:t>%</a:t>
                    </a:r>
                  </a:p>
                  <a:p>
                    <a:r>
                      <a:rPr lang="en-US" sz="1600" smtClean="0"/>
                      <a:t>(14)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sz="1600" b="1" baseline="0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9"/>
                <c:pt idx="0">
                  <c:v>FAP-DT</c:v>
                </c:pt>
                <c:pt idx="1">
                  <c:v>Vascular</c:v>
                </c:pt>
                <c:pt idx="2">
                  <c:v>CD</c:v>
                </c:pt>
                <c:pt idx="3">
                  <c:v>Trauma</c:v>
                </c:pt>
                <c:pt idx="4">
                  <c:v>CIPO</c:v>
                </c:pt>
                <c:pt idx="5">
                  <c:v>Mesentery Fibromatosis</c:v>
                </c:pt>
                <c:pt idx="6">
                  <c:v>PO Complications</c:v>
                </c:pt>
                <c:pt idx="7">
                  <c:v>Obesity</c:v>
                </c:pt>
                <c:pt idx="8">
                  <c:v>Others</c:v>
                </c:pt>
              </c:strCache>
            </c:strRef>
          </c:cat>
          <c:val>
            <c:numRef>
              <c:f>Hoja1!$B$2:$B$10</c:f>
              <c:numCache>
                <c:formatCode>0.00%</c:formatCode>
                <c:ptCount val="9"/>
                <c:pt idx="0">
                  <c:v>0.29099999999999998</c:v>
                </c:pt>
                <c:pt idx="1">
                  <c:v>0.127</c:v>
                </c:pt>
                <c:pt idx="2">
                  <c:v>9.0999999999999998E-2</c:v>
                </c:pt>
                <c:pt idx="3">
                  <c:v>3.5999999999999997E-2</c:v>
                </c:pt>
                <c:pt idx="4">
                  <c:v>5.5E-2</c:v>
                </c:pt>
                <c:pt idx="5">
                  <c:v>5.5E-2</c:v>
                </c:pt>
                <c:pt idx="6">
                  <c:v>5.5E-2</c:v>
                </c:pt>
                <c:pt idx="7">
                  <c:v>3.5999999999999997E-2</c:v>
                </c:pt>
                <c:pt idx="8">
                  <c:v>0.254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cat>
            <c:strRef>
              <c:f>Hoja1!$A$2:$A$10</c:f>
              <c:strCache>
                <c:ptCount val="9"/>
                <c:pt idx="0">
                  <c:v>FAP-DT</c:v>
                </c:pt>
                <c:pt idx="1">
                  <c:v>Vascular</c:v>
                </c:pt>
                <c:pt idx="2">
                  <c:v>CD</c:v>
                </c:pt>
                <c:pt idx="3">
                  <c:v>Trauma</c:v>
                </c:pt>
                <c:pt idx="4">
                  <c:v>CIPO</c:v>
                </c:pt>
                <c:pt idx="5">
                  <c:v>Mesentery Fibromatosis</c:v>
                </c:pt>
                <c:pt idx="6">
                  <c:v>PO Complications</c:v>
                </c:pt>
                <c:pt idx="7">
                  <c:v>Obesity</c:v>
                </c:pt>
                <c:pt idx="8">
                  <c:v>Others</c:v>
                </c:pt>
              </c:strCache>
            </c:strRef>
          </c:cat>
          <c:val>
            <c:numRef>
              <c:f>Hoja1!$C$2:$C$10</c:f>
              <c:numCache>
                <c:formatCode>General</c:formatCode>
                <c:ptCount val="9"/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Columna3</c:v>
                </c:pt>
              </c:strCache>
            </c:strRef>
          </c:tx>
          <c:invertIfNegative val="0"/>
          <c:cat>
            <c:strRef>
              <c:f>Hoja1!$A$2:$A$10</c:f>
              <c:strCache>
                <c:ptCount val="9"/>
                <c:pt idx="0">
                  <c:v>FAP-DT</c:v>
                </c:pt>
                <c:pt idx="1">
                  <c:v>Vascular</c:v>
                </c:pt>
                <c:pt idx="2">
                  <c:v>CD</c:v>
                </c:pt>
                <c:pt idx="3">
                  <c:v>Trauma</c:v>
                </c:pt>
                <c:pt idx="4">
                  <c:v>CIPO</c:v>
                </c:pt>
                <c:pt idx="5">
                  <c:v>Mesentery Fibromatosis</c:v>
                </c:pt>
                <c:pt idx="6">
                  <c:v>PO Complications</c:v>
                </c:pt>
                <c:pt idx="7">
                  <c:v>Obesity</c:v>
                </c:pt>
                <c:pt idx="8">
                  <c:v>Others</c:v>
                </c:pt>
              </c:strCache>
            </c:strRef>
          </c:cat>
          <c:val>
            <c:numRef>
              <c:f>Hoja1!$D$2:$D$10</c:f>
              <c:numCache>
                <c:formatCode>General</c:formatCode>
                <c:ptCount val="9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658496"/>
        <c:axId val="36820608"/>
      </c:barChart>
      <c:catAx>
        <c:axId val="39658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 i="0" baseline="0">
                <a:solidFill>
                  <a:schemeClr val="bg1"/>
                </a:solidFill>
              </a:defRPr>
            </a:pPr>
            <a:endParaRPr lang="es-ES"/>
          </a:p>
        </c:txPr>
        <c:crossAx val="36820608"/>
        <c:crosses val="autoZero"/>
        <c:auto val="1"/>
        <c:lblAlgn val="ctr"/>
        <c:lblOffset val="100"/>
        <c:noMultiLvlLbl val="0"/>
      </c:catAx>
      <c:valAx>
        <c:axId val="36820608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39658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hPercent val="47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7.6142131979695438E-2"/>
          <c:y val="4.0540540540540543E-2"/>
          <c:w val="0.89847715736040612"/>
          <c:h val="0.671171171171174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9999FF"/>
            </a:solidFill>
            <a:ln w="25408">
              <a:noFill/>
            </a:ln>
          </c:spPr>
          <c:invertIfNegative val="0"/>
          <c:dPt>
            <c:idx val="0"/>
            <c:invertIfNegative val="0"/>
            <c:bubble3D val="0"/>
            <c:spPr>
              <a:gradFill rotWithShape="0">
                <a:gsLst>
                  <a:gs pos="0">
                    <a:srgbClr val="FF0000">
                      <a:gamma/>
                      <a:shade val="46275"/>
                      <a:invGamma/>
                    </a:srgbClr>
                  </a:gs>
                  <a:gs pos="5000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25408">
                <a:noFill/>
              </a:ln>
            </c:spPr>
          </c:dPt>
          <c:dPt>
            <c:idx val="1"/>
            <c:invertIfNegative val="0"/>
            <c:bubble3D val="0"/>
            <c:spPr>
              <a:gradFill rotWithShape="0">
                <a:gsLst>
                  <a:gs pos="0">
                    <a:srgbClr val="3366FF">
                      <a:gamma/>
                      <a:shade val="46275"/>
                      <a:invGamma/>
                    </a:srgbClr>
                  </a:gs>
                  <a:gs pos="50000">
                    <a:srgbClr val="3366FF"/>
                  </a:gs>
                  <a:gs pos="100000">
                    <a:srgbClr val="3366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25408">
                <a:noFill/>
              </a:ln>
            </c:spPr>
          </c:dPt>
          <c:dLbls>
            <c:dLbl>
              <c:idx val="0"/>
              <c:layout>
                <c:manualLayout>
                  <c:x val="3.0775493341110138E-3"/>
                  <c:y val="0.2383024342001912"/>
                </c:manualLayout>
              </c:layout>
              <c:tx>
                <c:rich>
                  <a:bodyPr/>
                  <a:lstStyle/>
                  <a:p>
                    <a:pPr>
                      <a:defRPr sz="2400" b="1" i="0" u="none" strike="noStrike" baseline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s-ES" sz="2400" dirty="0" smtClean="0">
                        <a:solidFill>
                          <a:schemeClr val="bg1"/>
                        </a:solidFill>
                      </a:rPr>
                      <a:t>17 </a:t>
                    </a:r>
                    <a:endParaRPr lang="es-ES" sz="2400" dirty="0"/>
                  </a:p>
                </c:rich>
              </c:tx>
              <c:spPr>
                <a:noFill/>
                <a:ln w="25408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7228054826480023E-3"/>
                  <c:y val="0.1059306052656639"/>
                </c:manualLayout>
              </c:layout>
              <c:tx>
                <c:rich>
                  <a:bodyPr/>
                  <a:lstStyle/>
                  <a:p>
                    <a:pPr>
                      <a:defRPr sz="2400" b="1" i="0" u="none" strike="noStrike" baseline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s-ES" sz="2400" dirty="0">
                        <a:solidFill>
                          <a:schemeClr val="bg1"/>
                        </a:solidFill>
                      </a:rPr>
                      <a:t>4</a:t>
                    </a:r>
                    <a:r>
                      <a:rPr lang="es-ES" sz="2400" dirty="0" smtClean="0">
                        <a:solidFill>
                          <a:schemeClr val="bg1"/>
                        </a:solidFill>
                      </a:rPr>
                      <a:t> </a:t>
                    </a:r>
                    <a:endParaRPr lang="es-ES" sz="2400" dirty="0"/>
                  </a:p>
                </c:rich>
              </c:tx>
              <c:spPr>
                <a:noFill/>
                <a:ln w="25408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408">
                <a:noFill/>
              </a:ln>
            </c:spPr>
            <c:txPr>
              <a:bodyPr/>
              <a:lstStyle/>
              <a:p>
                <a:pPr>
                  <a:defRPr sz="1798" b="1" i="0" u="none" strike="noStrike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2"/>
                <c:pt idx="0">
                  <c:v>Itx</c:v>
                </c:pt>
                <c:pt idx="1">
                  <c:v>MVtx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2"/>
                <c:pt idx="0">
                  <c:v>17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81918976"/>
        <c:axId val="36770880"/>
        <c:axId val="0"/>
      </c:bar3DChart>
      <c:catAx>
        <c:axId val="81918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798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367708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770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798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81918976"/>
        <c:crosses val="autoZero"/>
        <c:crossBetween val="between"/>
      </c:valAx>
      <c:spPr>
        <a:noFill/>
        <a:ln w="25392">
          <a:noFill/>
        </a:ln>
      </c:spPr>
    </c:plotArea>
    <c:legend>
      <c:legendPos val="b"/>
      <c:layout>
        <c:manualLayout>
          <c:xMode val="edge"/>
          <c:yMode val="edge"/>
          <c:x val="0.38832485245702669"/>
          <c:y val="0.87837843798936899"/>
          <c:w val="0.22335029508594667"/>
          <c:h val="0.10810803061382035"/>
        </c:manualLayout>
      </c:layout>
      <c:overlay val="0"/>
      <c:spPr>
        <a:noFill/>
        <a:ln w="3176">
          <a:solidFill>
            <a:srgbClr val="000000"/>
          </a:solidFill>
          <a:prstDash val="solid"/>
        </a:ln>
      </c:spPr>
      <c:txPr>
        <a:bodyPr/>
        <a:lstStyle/>
        <a:p>
          <a:pPr>
            <a:defRPr sz="1798" b="1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75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48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4516129032258132E-2"/>
          <c:y val="3.614457831325301E-2"/>
          <c:w val="0.9124423963133641"/>
          <c:h val="0.7068273092369475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Yes</c:v>
                </c:pt>
              </c:strCache>
            </c:strRef>
          </c:tx>
          <c:spPr>
            <a:gradFill rotWithShape="0">
              <a:gsLst>
                <a:gs pos="0">
                  <a:srgbClr val="0000FF">
                    <a:gamma/>
                    <a:shade val="46275"/>
                    <a:invGamma/>
                  </a:srgbClr>
                </a:gs>
                <a:gs pos="50000">
                  <a:srgbClr val="0000FF"/>
                </a:gs>
                <a:gs pos="100000">
                  <a:srgbClr val="0000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21126">
              <a:noFill/>
            </a:ln>
          </c:spPr>
          <c:invertIfNegative val="0"/>
          <c:dLbls>
            <c:dLbl>
              <c:idx val="0"/>
              <c:layout>
                <c:manualLayout>
                  <c:x val="5.0989112472052105E-3"/>
                  <c:y val="-1.79475616570440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1126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2"/>
                <c:pt idx="0">
                  <c:v>Complications</c:v>
                </c:pt>
                <c:pt idx="1">
                  <c:v>Type Compl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2"/>
                <c:pt idx="0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No</c:v>
                </c:pt>
              </c:strCache>
            </c:strRef>
          </c:tx>
          <c:spPr>
            <a:gradFill rotWithShape="0">
              <a:gsLst>
                <a:gs pos="0">
                  <a:srgbClr val="993366">
                    <a:gamma/>
                    <a:shade val="76078"/>
                    <a:invGamma/>
                  </a:srgbClr>
                </a:gs>
                <a:gs pos="50000">
                  <a:srgbClr val="993366"/>
                </a:gs>
                <a:gs pos="100000">
                  <a:srgbClr val="993366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 w="21126">
              <a:noFill/>
            </a:ln>
          </c:spPr>
          <c:invertIfNegative val="0"/>
          <c:dLbls>
            <c:dLbl>
              <c:idx val="0"/>
              <c:layout>
                <c:manualLayout>
                  <c:x val="3.5358948187032176E-3"/>
                  <c:y val="-7.027410520147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1126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2"/>
                <c:pt idx="0">
                  <c:v>Complications</c:v>
                </c:pt>
                <c:pt idx="1">
                  <c:v>Type Compl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2"/>
                <c:pt idx="0">
                  <c:v>15</c:v>
                </c:pt>
              </c:numCache>
            </c:numRef>
          </c:val>
        </c:ser>
        <c:ser>
          <c:idx val="3"/>
          <c:order val="2"/>
          <c:tx>
            <c:strRef>
              <c:f>Sheet1!$A$5</c:f>
              <c:strCache>
                <c:ptCount val="1"/>
                <c:pt idx="0">
                  <c:v>Coagulopathy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 w="21126">
              <a:noFill/>
            </a:ln>
          </c:spPr>
          <c:invertIfNegative val="0"/>
          <c:dLbls>
            <c:dLbl>
              <c:idx val="1"/>
              <c:layout>
                <c:manualLayout>
                  <c:x val="4.6296296296296294E-3"/>
                  <c:y val="-1.9974730762288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1126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2"/>
                <c:pt idx="0">
                  <c:v>Complications</c:v>
                </c:pt>
                <c:pt idx="1">
                  <c:v>Type Compl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2"/>
                <c:pt idx="1">
                  <c:v>3</c:v>
                </c:pt>
              </c:numCache>
            </c:numRef>
          </c:val>
        </c:ser>
        <c:ser>
          <c:idx val="4"/>
          <c:order val="3"/>
          <c:tx>
            <c:strRef>
              <c:f>Sheet1!$A$6</c:f>
              <c:strCache>
                <c:ptCount val="1"/>
                <c:pt idx="0">
                  <c:v>Explant</c:v>
                </c:pt>
              </c:strCache>
            </c:strRef>
          </c:tx>
          <c:spPr>
            <a:gradFill rotWithShape="0">
              <a:gsLst>
                <a:gs pos="0">
                  <a:srgbClr val="FF0000">
                    <a:gamma/>
                    <a:shade val="66275"/>
                    <a:invGamma/>
                  </a:srgbClr>
                </a:gs>
                <a:gs pos="50000">
                  <a:srgbClr val="FF0000"/>
                </a:gs>
                <a:gs pos="100000">
                  <a:srgbClr val="FF0000">
                    <a:gamma/>
                    <a:shade val="66275"/>
                    <a:invGamma/>
                  </a:srgbClr>
                </a:gs>
              </a:gsLst>
              <a:lin ang="5400000" scaled="1"/>
            </a:gradFill>
            <a:ln w="21126">
              <a:noFill/>
            </a:ln>
          </c:spPr>
          <c:invertIfNegative val="0"/>
          <c:dLbls>
            <c:dLbl>
              <c:idx val="1"/>
              <c:layout>
                <c:manualLayout>
                  <c:x val="2.0149581996694858E-2"/>
                  <c:y val="-4.7279545955919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1126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2"/>
                <c:pt idx="0">
                  <c:v>Complications</c:v>
                </c:pt>
                <c:pt idx="1">
                  <c:v>Type Compl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2"/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81726464"/>
        <c:axId val="36821184"/>
        <c:axId val="0"/>
      </c:bar3DChart>
      <c:catAx>
        <c:axId val="81726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64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96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368211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8211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64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96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81726464"/>
        <c:crosses val="autoZero"/>
        <c:crossBetween val="between"/>
      </c:valAx>
      <c:spPr>
        <a:noFill/>
        <a:ln w="21106">
          <a:noFill/>
        </a:ln>
      </c:spPr>
    </c:plotArea>
    <c:legend>
      <c:legendPos val="b"/>
      <c:layout>
        <c:manualLayout>
          <c:xMode val="edge"/>
          <c:yMode val="edge"/>
          <c:x val="0.18433183135345074"/>
          <c:y val="0.88353404353867526"/>
          <c:w val="0.63133645866521015"/>
          <c:h val="0.10441760956351043"/>
        </c:manualLayout>
      </c:layout>
      <c:overlay val="0"/>
      <c:spPr>
        <a:noFill/>
        <a:ln w="2641">
          <a:solidFill>
            <a:srgbClr val="000000"/>
          </a:solidFill>
          <a:prstDash val="solid"/>
        </a:ln>
      </c:spPr>
      <c:txPr>
        <a:bodyPr/>
        <a:lstStyle/>
        <a:p>
          <a:pPr>
            <a:defRPr sz="1496" b="1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14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hPercent val="37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0548523206751097"/>
          <c:y val="0.18000000000000024"/>
          <c:w val="0.87341772151898733"/>
          <c:h val="0.604000000000000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gradFill rotWithShape="0">
              <a:gsLst>
                <a:gs pos="0">
                  <a:srgbClr val="FF0000">
                    <a:gamma/>
                    <a:shade val="46275"/>
                    <a:invGamma/>
                  </a:srgbClr>
                </a:gs>
                <a:gs pos="5000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25388">
              <a:noFill/>
            </a:ln>
          </c:spPr>
          <c:invertIfNegative val="0"/>
          <c:dPt>
            <c:idx val="0"/>
            <c:invertIfNegative val="0"/>
            <c:bubble3D val="0"/>
            <c:spPr>
              <a:gradFill rotWithShape="0">
                <a:gsLst>
                  <a:gs pos="0">
                    <a:srgbClr val="FFFF00">
                      <a:gamma/>
                      <a:shade val="6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66275"/>
                      <a:invGamma/>
                    </a:srgbClr>
                  </a:gs>
                </a:gsLst>
                <a:lin ang="5400000" scaled="1"/>
              </a:gradFill>
              <a:ln w="25388">
                <a:noFill/>
              </a:ln>
            </c:spPr>
          </c:dPt>
          <c:dPt>
            <c:idx val="1"/>
            <c:invertIfNegative val="0"/>
            <c:bubble3D val="0"/>
            <c:spPr>
              <a:gradFill rotWithShape="0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25388">
                <a:noFill/>
              </a:ln>
            </c:spPr>
          </c:dPt>
          <c:dPt>
            <c:idx val="2"/>
            <c:invertIfNegative val="0"/>
            <c:bubble3D val="0"/>
            <c:spPr>
              <a:gradFill rotWithShape="0">
                <a:gsLst>
                  <a:gs pos="0">
                    <a:srgbClr val="3366FF">
                      <a:gamma/>
                      <a:shade val="46275"/>
                      <a:invGamma/>
                    </a:srgbClr>
                  </a:gs>
                  <a:gs pos="50000">
                    <a:srgbClr val="3366FF"/>
                  </a:gs>
                  <a:gs pos="100000">
                    <a:srgbClr val="3366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25388">
                <a:noFill/>
              </a:ln>
            </c:spPr>
          </c:dPt>
          <c:dPt>
            <c:idx val="4"/>
            <c:invertIfNegative val="0"/>
            <c:bubble3D val="0"/>
            <c:spPr>
              <a:gradFill rotWithShape="0">
                <a:gsLst>
                  <a:gs pos="0">
                    <a:srgbClr val="FF9900">
                      <a:gamma/>
                      <a:shade val="76078"/>
                      <a:invGamma/>
                    </a:srgbClr>
                  </a:gs>
                  <a:gs pos="50000">
                    <a:srgbClr val="FF9900"/>
                  </a:gs>
                  <a:gs pos="100000">
                    <a:srgbClr val="FF9900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25388">
                <a:noFill/>
              </a:ln>
            </c:spPr>
          </c:dPt>
          <c:dLbls>
            <c:dLbl>
              <c:idx val="0"/>
              <c:layout>
                <c:manualLayout>
                  <c:x val="2.2960096694681593E-2"/>
                  <c:y val="-4.7313951140723114E-2"/>
                </c:manualLayout>
              </c:layout>
              <c:tx>
                <c:rich>
                  <a:bodyPr/>
                  <a:lstStyle/>
                  <a:p>
                    <a:r>
                      <a:rPr lang="es-ES" sz="1800" dirty="0">
                        <a:solidFill>
                          <a:schemeClr val="bg1"/>
                        </a:solidFill>
                      </a:rPr>
                      <a:t>51,3%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533445964405651E-2"/>
                  <c:y val="-3.7010700585503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056017072036746E-2"/>
                  <c:y val="-2.2625479507369258E-2"/>
                </c:manualLayout>
              </c:layout>
              <c:tx>
                <c:rich>
                  <a:bodyPr/>
                  <a:lstStyle/>
                  <a:p>
                    <a:r>
                      <a:rPr lang="es-ES" sz="1800" dirty="0">
                        <a:solidFill>
                          <a:schemeClr val="bg1"/>
                        </a:solidFill>
                      </a:rPr>
                      <a:t>3,7%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4062535780684381E-2"/>
                  <c:y val="-3.2899656773672611E-2"/>
                </c:manualLayout>
              </c:layout>
              <c:tx>
                <c:rich>
                  <a:bodyPr/>
                  <a:lstStyle/>
                  <a:p>
                    <a:r>
                      <a:rPr lang="es-ES" sz="1800" dirty="0">
                        <a:solidFill>
                          <a:schemeClr val="bg1"/>
                        </a:solidFill>
                      </a:rPr>
                      <a:t>8,7%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76033057851396E-2"/>
                  <c:y val="-3.1943872400565454E-2"/>
                </c:manualLayout>
              </c:layout>
              <c:tx>
                <c:rich>
                  <a:bodyPr/>
                  <a:lstStyle/>
                  <a:p>
                    <a:r>
                      <a:rPr lang="es-ES" sz="1800" dirty="0">
                        <a:solidFill>
                          <a:schemeClr val="bg1"/>
                        </a:solidFill>
                      </a:rPr>
                      <a:t>26,3%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388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Sheet1!$B$1:$J$1</c:f>
              <c:strCache>
                <c:ptCount val="5"/>
                <c:pt idx="0">
                  <c:v>Infection</c:v>
                </c:pt>
                <c:pt idx="1">
                  <c:v>Neurologic</c:v>
                </c:pt>
                <c:pt idx="2">
                  <c:v>C-V</c:v>
                </c:pt>
                <c:pt idx="3">
                  <c:v>Haemathol</c:v>
                </c:pt>
                <c:pt idx="4">
                  <c:v>Metabolic</c:v>
                </c:pt>
              </c:strCache>
            </c:strRef>
          </c:cat>
          <c:val>
            <c:numRef>
              <c:f>Sheet1!$B$2:$J$2</c:f>
              <c:numCache>
                <c:formatCode>0%</c:formatCode>
                <c:ptCount val="5"/>
                <c:pt idx="0" formatCode="0.00%">
                  <c:v>0.51300000026296</c:v>
                </c:pt>
                <c:pt idx="1">
                  <c:v>0.1</c:v>
                </c:pt>
                <c:pt idx="2" formatCode="0.00%">
                  <c:v>3.6999999999999998E-2</c:v>
                </c:pt>
                <c:pt idx="3" formatCode="0.00%">
                  <c:v>8.6999999999999994E-2</c:v>
                </c:pt>
                <c:pt idx="4" formatCode="0.00%">
                  <c:v>0.26300000000000001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38462976"/>
        <c:axId val="81838656"/>
        <c:axId val="0"/>
      </c:bar3DChart>
      <c:catAx>
        <c:axId val="38462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96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818386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1838656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31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96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38462976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3155274205082038"/>
          <c:w val="1"/>
          <c:h val="0.6210086657434238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9999FF"/>
            </a:solidFill>
            <a:ln w="24866">
              <a:noFill/>
            </a:ln>
          </c:spPr>
          <c:explosion val="25"/>
          <c:dPt>
            <c:idx val="0"/>
            <c:bubble3D val="0"/>
            <c:spPr>
              <a:gradFill rotWithShape="0">
                <a:gsLst>
                  <a:gs pos="0">
                    <a:srgbClr val="FF0000">
                      <a:gamma/>
                      <a:shade val="46275"/>
                      <a:invGamma/>
                    </a:srgbClr>
                  </a:gs>
                  <a:gs pos="5000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24866">
                <a:noFill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00CCFF">
                      <a:gamma/>
                      <a:shade val="46275"/>
                      <a:invGamma/>
                    </a:srgbClr>
                  </a:gs>
                  <a:gs pos="50000">
                    <a:srgbClr val="00CCFF"/>
                  </a:gs>
                  <a:gs pos="100000">
                    <a:srgbClr val="00CC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24866">
                <a:noFill/>
              </a:ln>
            </c:spPr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24866">
                <a:noFill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val="339966">
                      <a:gamma/>
                      <a:shade val="46275"/>
                      <a:invGamma/>
                    </a:srgbClr>
                  </a:gs>
                  <a:gs pos="50000">
                    <a:srgbClr val="339966"/>
                  </a:gs>
                  <a:gs pos="100000">
                    <a:srgbClr val="33996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24866">
                <a:noFill/>
              </a:ln>
            </c:spPr>
          </c:dPt>
          <c:dPt>
            <c:idx val="4"/>
            <c:bubble3D val="0"/>
            <c:spPr>
              <a:gradFill rotWithShape="0">
                <a:gsLst>
                  <a:gs pos="0">
                    <a:srgbClr val="660066">
                      <a:gamma/>
                      <a:shade val="76078"/>
                      <a:invGamma/>
                    </a:srgbClr>
                  </a:gs>
                  <a:gs pos="50000">
                    <a:srgbClr val="660066"/>
                  </a:gs>
                  <a:gs pos="100000">
                    <a:srgbClr val="660066">
                      <a:gamma/>
                      <a:shade val="76078"/>
                      <a:invGamma/>
                    </a:srgbClr>
                  </a:gs>
                </a:gsLst>
                <a:lin ang="2700000" scaled="1"/>
              </a:gradFill>
              <a:ln w="24866">
                <a:noFill/>
              </a:ln>
            </c:spPr>
          </c:dPt>
          <c:dPt>
            <c:idx val="5"/>
            <c:bubble3D val="0"/>
            <c:spPr>
              <a:gradFill rotWithShape="0">
                <a:gsLst>
                  <a:gs pos="0">
                    <a:srgbClr val="FF8080">
                      <a:gamma/>
                      <a:shade val="46275"/>
                      <a:invGamma/>
                    </a:srgbClr>
                  </a:gs>
                  <a:gs pos="50000">
                    <a:srgbClr val="FF8080"/>
                  </a:gs>
                  <a:gs pos="100000">
                    <a:srgbClr val="FF808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24866">
                <a:noFill/>
              </a:ln>
            </c:spPr>
          </c:dPt>
          <c:dPt>
            <c:idx val="6"/>
            <c:bubble3D val="0"/>
            <c:spPr>
              <a:gradFill rotWithShape="0">
                <a:gsLst>
                  <a:gs pos="0">
                    <a:srgbClr val="FFCC00">
                      <a:gamma/>
                      <a:shade val="46275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24866">
                <a:noFill/>
              </a:ln>
            </c:spPr>
          </c:dPt>
          <c:dLbls>
            <c:dLbl>
              <c:idx val="0"/>
              <c:layout>
                <c:manualLayout>
                  <c:x val="-0.18920798094682609"/>
                  <c:y val="1.155465288762900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5.2217483231262705E-2"/>
                  <c:y val="-0.2779408172471736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2462574122679111E-2"/>
                  <c:y val="-0.1015395533369711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0393992417614464"/>
                  <c:y val="-0.1630763783141691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3032018567123554"/>
                  <c:y val="2.37943506208249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7.9631816856226306E-2"/>
                  <c:y val="7.528303039018499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3.2342762710216778E-2"/>
                  <c:y val="8.398694130185115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spPr>
              <a:noFill/>
              <a:ln w="24866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Sheet1!$B$1:$H$1</c:f>
              <c:strCache>
                <c:ptCount val="7"/>
                <c:pt idx="0">
                  <c:v>Catheter</c:v>
                </c:pt>
                <c:pt idx="1">
                  <c:v>Mesh</c:v>
                </c:pt>
                <c:pt idx="2">
                  <c:v>Urinary Tract</c:v>
                </c:pt>
                <c:pt idx="3">
                  <c:v>Pneumonia</c:v>
                </c:pt>
                <c:pt idx="4">
                  <c:v>Enteritis</c:v>
                </c:pt>
                <c:pt idx="5">
                  <c:v>Intraabd.</c:v>
                </c:pt>
                <c:pt idx="6">
                  <c:v>Soft Tissue</c:v>
                </c:pt>
              </c:strCache>
            </c:strRef>
          </c:cat>
          <c:val>
            <c:numRef>
              <c:f>Sheet1!$B$2:$H$2</c:f>
              <c:numCache>
                <c:formatCode>0.00%</c:formatCode>
                <c:ptCount val="7"/>
                <c:pt idx="0">
                  <c:v>0.36499999999999999</c:v>
                </c:pt>
                <c:pt idx="1">
                  <c:v>0.24399999999999999</c:v>
                </c:pt>
                <c:pt idx="2">
                  <c:v>4.8000000000000001E-2</c:v>
                </c:pt>
                <c:pt idx="3">
                  <c:v>9.7000000000000003E-2</c:v>
                </c:pt>
                <c:pt idx="4">
                  <c:v>0.14599999999999999</c:v>
                </c:pt>
                <c:pt idx="5">
                  <c:v>7.2999999999999995E-2</c:v>
                </c:pt>
                <c:pt idx="6">
                  <c:v>2.4E-2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"/>
          <c:y val="0.91007190277685879"/>
          <c:w val="0.99767438896727501"/>
          <c:h val="7.9136725556364307E-2"/>
        </c:manualLayout>
      </c:layout>
      <c:overlay val="0"/>
      <c:spPr>
        <a:noFill/>
        <a:ln w="3108">
          <a:solidFill>
            <a:srgbClr val="000000"/>
          </a:solidFill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174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7363819895012315E-2"/>
          <c:w val="0.99853796053271116"/>
          <c:h val="0.732443499434800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gradFill rotWithShape="0">
              <a:gsLst>
                <a:gs pos="0">
                  <a:srgbClr val="9999FF"/>
                </a:gs>
                <a:gs pos="100000">
                  <a:srgbClr val="9999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4867">
              <a:noFill/>
            </a:ln>
          </c:spPr>
          <c:explosion val="25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4867">
                <a:noFill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800000">
                      <a:gamma/>
                      <a:shade val="46275"/>
                      <a:invGamma/>
                    </a:srgbClr>
                  </a:gs>
                  <a:gs pos="50000">
                    <a:srgbClr val="800000"/>
                  </a:gs>
                  <a:gs pos="100000">
                    <a:srgbClr val="80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24867">
                <a:noFill/>
              </a:ln>
            </c:spPr>
          </c:dPt>
          <c:dPt>
            <c:idx val="2"/>
            <c:bubble3D val="0"/>
            <c:spPr>
              <a:solidFill>
                <a:srgbClr val="FFC000"/>
              </a:solidFill>
              <a:ln w="24867">
                <a:noFill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24867">
                <a:noFill/>
              </a:ln>
            </c:spPr>
          </c:dPt>
          <c:dLbls>
            <c:dLbl>
              <c:idx val="0"/>
              <c:layout>
                <c:manualLayout>
                  <c:x val="-0.20882205696510159"/>
                  <c:y val="-0.2055994402205051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6891951006124234"/>
                  <c:y val="-0.1857424627200792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7.3710143870905021E-2"/>
                  <c:y val="7.232590122175940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4.9555749975697484E-2"/>
                  <c:y val="0.1076285924991096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spPr>
              <a:noFill/>
              <a:ln w="24867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Sheet1!$B$1:$E$1</c:f>
              <c:strCache>
                <c:ptCount val="4"/>
                <c:pt idx="0">
                  <c:v>Renal Failure</c:v>
                </c:pt>
                <c:pt idx="1">
                  <c:v>H-E Disorders</c:v>
                </c:pt>
                <c:pt idx="2">
                  <c:v>PNLD</c:v>
                </c:pt>
                <c:pt idx="3">
                  <c:v>SALF</c:v>
                </c:pt>
              </c:strCache>
            </c:strRef>
          </c:cat>
          <c:val>
            <c:numRef>
              <c:f>Sheet1!$B$2:$E$2</c:f>
              <c:numCache>
                <c:formatCode>0.00%</c:formatCode>
                <c:ptCount val="4"/>
                <c:pt idx="0">
                  <c:v>0.56499999999999995</c:v>
                </c:pt>
                <c:pt idx="1">
                  <c:v>0.34699999999999998</c:v>
                </c:pt>
                <c:pt idx="2">
                  <c:v>4.2999999999999997E-2</c:v>
                </c:pt>
                <c:pt idx="3">
                  <c:v>4.2999999999999997E-2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4844">
          <a:noFill/>
        </a:ln>
      </c:spPr>
    </c:plotArea>
    <c:legend>
      <c:legendPos val="b"/>
      <c:layout>
        <c:manualLayout>
          <c:xMode val="edge"/>
          <c:yMode val="edge"/>
          <c:x val="0.27063028579760862"/>
          <c:y val="0.84306382492760801"/>
          <c:w val="0.4201591814912024"/>
          <c:h val="0.14474108262747953"/>
        </c:manualLayout>
      </c:layout>
      <c:overlay val="0"/>
      <c:spPr>
        <a:noFill/>
        <a:ln w="3108">
          <a:solidFill>
            <a:srgbClr val="000000"/>
          </a:solidFill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view3D>
      <c:rotX val="15"/>
      <c:hPercent val="4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5827098388108717E-2"/>
          <c:y val="3.1853788829884336E-2"/>
          <c:w val="0.92543859649122806"/>
          <c:h val="0.7136752136752181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gradFill rotWithShape="0">
              <a:gsLst>
                <a:gs pos="0">
                  <a:srgbClr val="33CCCC">
                    <a:gamma/>
                    <a:shade val="66275"/>
                    <a:invGamma/>
                  </a:srgbClr>
                </a:gs>
                <a:gs pos="50000">
                  <a:srgbClr val="33CCCC"/>
                </a:gs>
                <a:gs pos="100000">
                  <a:srgbClr val="33CCCC">
                    <a:gamma/>
                    <a:shade val="66275"/>
                    <a:invGamma/>
                  </a:srgbClr>
                </a:gs>
              </a:gsLst>
              <a:lin ang="5400000" scaled="1"/>
            </a:gradFill>
            <a:ln w="25393">
              <a:noFill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Severe AR</c:v>
                </c:pt>
                <c:pt idx="1">
                  <c:v>PTLD-PH-CMV</c:v>
                </c:pt>
                <c:pt idx="2">
                  <c:v>PTLD</c:v>
                </c:pt>
                <c:pt idx="3">
                  <c:v>Technical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82222080"/>
        <c:axId val="35267712"/>
        <c:axId val="0"/>
      </c:bar3DChart>
      <c:catAx>
        <c:axId val="82222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98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352677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267712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98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82222080"/>
        <c:crosses val="autoZero"/>
        <c:crossBetween val="between"/>
        <c:majorUnit val="1"/>
      </c:valAx>
      <c:spPr>
        <a:noFill/>
        <a:ln w="2537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24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S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1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6964285714285712E-2"/>
          <c:y val="5.2434456928839197E-2"/>
          <c:w val="0.91071428571428559"/>
          <c:h val="0.715355805243447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Grades AR</c:v>
                </c:pt>
              </c:strCache>
            </c:strRef>
          </c:tx>
          <c:spPr>
            <a:gradFill rotWithShape="0">
              <a:gsLst>
                <a:gs pos="0">
                  <a:srgbClr val="FF0000">
                    <a:gamma/>
                    <a:shade val="46275"/>
                    <a:invGamma/>
                  </a:srgbClr>
                </a:gs>
                <a:gs pos="5000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25292">
              <a:noFill/>
            </a:ln>
          </c:spPr>
          <c:invertIfNegative val="0"/>
          <c:dLbls>
            <c:dLbl>
              <c:idx val="0"/>
              <c:layout>
                <c:manualLayout>
                  <c:x val="1.9584509146324133E-2"/>
                  <c:y val="-4.1185751671520845E-2"/>
                </c:manualLayout>
              </c:layout>
              <c:tx>
                <c:rich>
                  <a:bodyPr/>
                  <a:lstStyle/>
                  <a:p>
                    <a:r>
                      <a:rPr lang="es-ES" sz="1350" baseline="0" dirty="0" smtClean="0">
                        <a:solidFill>
                          <a:srgbClr val="FFFF00"/>
                        </a:solidFill>
                      </a:rPr>
                      <a:t>74 cases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020117379118507E-2"/>
                  <c:y val="-3.1933934879646492E-2"/>
                </c:manualLayout>
              </c:layout>
              <c:tx>
                <c:rich>
                  <a:bodyPr/>
                  <a:lstStyle/>
                  <a:p>
                    <a:r>
                      <a:rPr lang="es-ES" sz="1350" baseline="0" dirty="0" smtClean="0">
                        <a:solidFill>
                          <a:srgbClr val="FFFF00"/>
                        </a:solidFill>
                      </a:rPr>
                      <a:t>29 cases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223354025191313E-2"/>
                  <c:y val="-3.6287498297897014E-2"/>
                </c:manualLayout>
              </c:layout>
              <c:tx>
                <c:rich>
                  <a:bodyPr/>
                  <a:lstStyle/>
                  <a:p>
                    <a:r>
                      <a:rPr lang="es-ES" sz="1350" baseline="0" dirty="0" smtClean="0">
                        <a:solidFill>
                          <a:srgbClr val="FFFF00"/>
                        </a:solidFill>
                      </a:rPr>
                      <a:t>23 cases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339533130254181E-2"/>
                  <c:y val="-1.5895953418754064E-2"/>
                </c:manualLayout>
              </c:layout>
              <c:tx>
                <c:rich>
                  <a:bodyPr/>
                  <a:lstStyle/>
                  <a:p>
                    <a:r>
                      <a:rPr lang="es-ES" sz="1350" baseline="0" dirty="0" smtClean="0">
                        <a:solidFill>
                          <a:srgbClr val="FFFF00"/>
                        </a:solidFill>
                      </a:rPr>
                      <a:t>17 cases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0223569378174041E-2"/>
                  <c:y val="-2.8956264659510511E-2"/>
                </c:manualLayout>
              </c:layout>
              <c:tx>
                <c:rich>
                  <a:bodyPr/>
                  <a:lstStyle/>
                  <a:p>
                    <a:r>
                      <a:rPr lang="es-ES" sz="1350" baseline="0" dirty="0">
                        <a:solidFill>
                          <a:srgbClr val="FFFF00"/>
                        </a:solidFill>
                      </a:rPr>
                      <a:t>1 </a:t>
                    </a:r>
                    <a:r>
                      <a:rPr lang="es-ES" sz="1350" baseline="0" dirty="0" smtClean="0">
                        <a:solidFill>
                          <a:srgbClr val="FFFF00"/>
                        </a:solidFill>
                      </a:rPr>
                      <a:t>case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189109173853267E-2"/>
                  <c:y val="-2.1465627955390639E-2"/>
                </c:manualLayout>
              </c:layout>
              <c:tx>
                <c:rich>
                  <a:bodyPr/>
                  <a:lstStyle/>
                  <a:p>
                    <a:r>
                      <a:rPr lang="es-ES" sz="1350" baseline="0" dirty="0">
                        <a:solidFill>
                          <a:srgbClr val="FFFF00"/>
                        </a:solidFill>
                      </a:rPr>
                      <a:t>1 </a:t>
                    </a:r>
                    <a:r>
                      <a:rPr lang="es-ES" sz="1350" baseline="0" dirty="0" smtClean="0">
                        <a:solidFill>
                          <a:srgbClr val="FFFF00"/>
                        </a:solidFill>
                      </a:rPr>
                      <a:t>case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292">
                <a:noFill/>
              </a:ln>
            </c:spPr>
            <c:txPr>
              <a:bodyPr/>
              <a:lstStyle/>
              <a:p>
                <a:pPr>
                  <a:defRPr sz="1350" b="1" i="0" u="none" strike="noStrike" baseline="0">
                    <a:solidFill>
                      <a:srgbClr val="FFFF00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6"/>
                <c:pt idx="0">
                  <c:v>IR</c:v>
                </c:pt>
                <c:pt idx="1">
                  <c:v>AR-I</c:v>
                </c:pt>
                <c:pt idx="2">
                  <c:v>AR-II</c:v>
                </c:pt>
                <c:pt idx="3">
                  <c:v>AR-III</c:v>
                </c:pt>
                <c:pt idx="4">
                  <c:v>HR</c:v>
                </c:pt>
                <c:pt idx="5">
                  <c:v>CR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6"/>
                <c:pt idx="0">
                  <c:v>74</c:v>
                </c:pt>
                <c:pt idx="1">
                  <c:v>29</c:v>
                </c:pt>
                <c:pt idx="2">
                  <c:v>23</c:v>
                </c:pt>
                <c:pt idx="3">
                  <c:v>17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97395712"/>
        <c:axId val="35271744"/>
        <c:axId val="0"/>
      </c:bar3DChart>
      <c:catAx>
        <c:axId val="97395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6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95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352717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2717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6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95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97395712"/>
        <c:crosses val="autoZero"/>
        <c:crossBetween val="between"/>
      </c:valAx>
      <c:spPr>
        <a:noFill/>
        <a:ln w="2536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73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0.05154</cdr:x>
      <cdr:y>0.4773</cdr:y>
    </cdr:from>
    <cdr:to>
      <cdr:x>0.22562</cdr:x>
      <cdr:y>0.55685</cdr:y>
    </cdr:to>
    <cdr:sp macro="" textlink="">
      <cdr:nvSpPr>
        <cdr:cNvPr id="2" name="6 CuadroTexto"/>
        <cdr:cNvSpPr txBox="1"/>
      </cdr:nvSpPr>
      <cdr:spPr>
        <a:xfrm xmlns:a="http://schemas.openxmlformats.org/drawingml/2006/main">
          <a:off x="424136" y="2160240"/>
          <a:ext cx="1432611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>
          <a:solidFill>
            <a:srgbClr val="FFFF00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0.2975</cdr:x>
      <cdr:y>0.09546</cdr:y>
    </cdr:from>
    <cdr:to>
      <cdr:x>0.64749</cdr:x>
      <cdr:y>0.26442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2448272" y="432048"/>
          <a:ext cx="2880320" cy="7647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ES" sz="1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Intestinal </a:t>
          </a:r>
          <a:r>
            <a:rPr lang="es-ES" sz="1800" b="1" dirty="0" err="1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Failure</a:t>
          </a:r>
          <a:r>
            <a:rPr lang="es-ES" sz="1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(IF) </a:t>
          </a:r>
        </a:p>
        <a:p xmlns:a="http://schemas.openxmlformats.org/drawingml/2006/main">
          <a:pPr algn="ctr"/>
          <a:r>
            <a:rPr lang="es-ES" sz="1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(n= 53)</a:t>
          </a:r>
          <a:endParaRPr lang="es-ES" sz="18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0.17431</cdr:y>
    </cdr:to>
    <cdr:sp macro="" textlink="">
      <cdr:nvSpPr>
        <cdr:cNvPr id="2" name="2 Rectángulo"/>
        <cdr:cNvSpPr/>
      </cdr:nvSpPr>
      <cdr:spPr>
        <a:xfrm xmlns:a="http://schemas.openxmlformats.org/drawingml/2006/main">
          <a:off x="0" y="0"/>
          <a:ext cx="8229600" cy="707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s-ES"/>
          </a:defPPr>
          <a:lvl1pPr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b="1"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b="1"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b="1"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b="1"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es-ES" sz="20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100</a:t>
          </a:r>
          <a:r>
            <a:rPr lang="es-ES" sz="20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% </a:t>
          </a:r>
          <a:r>
            <a:rPr lang="es-ES" sz="20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of </a:t>
          </a:r>
          <a:r>
            <a:rPr lang="es-ES" sz="2000" dirty="0" err="1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our</a:t>
          </a:r>
          <a:r>
            <a:rPr lang="es-ES" sz="20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es-ES" sz="2000" dirty="0" err="1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patients</a:t>
          </a:r>
          <a:r>
            <a:rPr lang="es-ES" sz="20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es-ES" sz="2000" dirty="0" err="1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suffered</a:t>
          </a:r>
          <a:r>
            <a:rPr lang="es-ES" sz="20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es-ES" sz="2000" dirty="0" err="1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any</a:t>
          </a:r>
          <a:r>
            <a:rPr lang="es-ES" sz="20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es-ES" sz="2000" dirty="0" err="1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type</a:t>
          </a:r>
          <a:r>
            <a:rPr lang="es-ES" sz="20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of medical </a:t>
          </a:r>
          <a:r>
            <a:rPr lang="es-ES" sz="2000" dirty="0" err="1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complication</a:t>
          </a:r>
          <a:r>
            <a:rPr lang="es-ES" sz="20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 algn="ctr">
            <a:defRPr/>
          </a:pPr>
          <a:r>
            <a:rPr lang="es-ES" sz="20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(total of 80 </a:t>
          </a:r>
          <a:r>
            <a:rPr lang="es-ES" sz="2000" dirty="0" err="1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events</a:t>
          </a:r>
          <a:r>
            <a:rPr lang="es-ES" sz="20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)</a:t>
          </a:r>
          <a:endParaRPr lang="es-ES" sz="2000" dirty="0">
            <a:solidFill>
              <a:schemeClr val="accent1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0.28776</cdr:x>
      <cdr:y>0.89831</cdr:y>
    </cdr:from>
    <cdr:to>
      <cdr:x>0.71224</cdr:x>
      <cdr:y>0.99248</cdr:y>
    </cdr:to>
    <cdr:sp macro="" textlink="">
      <cdr:nvSpPr>
        <cdr:cNvPr id="2" name="7 Rectángulo"/>
        <cdr:cNvSpPr/>
      </cdr:nvSpPr>
      <cdr:spPr>
        <a:xfrm xmlns:a="http://schemas.openxmlformats.org/drawingml/2006/main">
          <a:off x="2368168" y="3816424"/>
          <a:ext cx="3493264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fontAlgn="base">
            <a:spcBef>
              <a:spcPct val="0"/>
            </a:spcBef>
            <a:spcAft>
              <a:spcPct val="0"/>
            </a:spcAft>
            <a:defRPr/>
          </a:pPr>
          <a:r>
            <a:rPr lang="es-ES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Causes of </a:t>
          </a:r>
          <a:r>
            <a:rPr lang="es-ES" sz="2000" b="1" dirty="0" err="1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Graft</a:t>
          </a:r>
          <a:r>
            <a:rPr lang="es-ES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es-ES" sz="2000" b="1" dirty="0" err="1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Explantation</a:t>
          </a:r>
          <a:endParaRPr lang="es-ES" sz="20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9E1B2-0F32-4184-A803-997A8613A461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2E330-11A6-46F4-9120-C5891A35433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8997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594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976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2341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4532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43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773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499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75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9294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7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326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3A698-C4DF-4161-BE2D-22B324EDB003}" type="datetimeFigureOut">
              <a:rPr lang="es-ES" smtClean="0"/>
              <a:t>26/11/2013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AB03C-F75E-4362-9954-CDFAC202E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22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jcalvopulido@yahoo.e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47002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Spanish experience with intestinal (</a:t>
            </a:r>
            <a:r>
              <a:rPr lang="en-US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Itx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) and multivisceral transplantation (</a:t>
            </a:r>
            <a:r>
              <a:rPr lang="en-US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MVtx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) in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adults</a:t>
            </a:r>
            <a:b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Experiencia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española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con un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programa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de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Trasplante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Intestinal y Multivisceral en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adultos</a:t>
            </a:r>
            <a: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es-E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1270992"/>
          </a:xfrm>
        </p:spPr>
        <p:txBody>
          <a:bodyPr>
            <a:noAutofit/>
          </a:bodyPr>
          <a:lstStyle/>
          <a:p>
            <a:r>
              <a:rPr lang="es-ES" sz="12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J. Calvo </a:t>
            </a:r>
            <a:r>
              <a:rPr lang="es-ES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s-ES" sz="1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</a:t>
            </a:r>
            <a:r>
              <a:rPr lang="es-ES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12 de Octubre, Madrid, </a:t>
            </a:r>
            <a:r>
              <a:rPr lang="es-ES" sz="1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Spain</a:t>
            </a:r>
            <a:r>
              <a:rPr lang="es-ES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s-ES" sz="105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jcalvopulido@yahoo.es</a:t>
            </a:r>
            <a:endParaRPr lang="es-ES" sz="105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1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Tfno</a:t>
            </a:r>
            <a:r>
              <a:rPr lang="es-ES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Fax: +34913908077</a:t>
            </a:r>
            <a:r>
              <a:rPr lang="es-E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E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149080"/>
            <a:ext cx="1160991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538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PATIENTS AND METHODS</a:t>
            </a:r>
            <a:endParaRPr lang="es-ES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December 2004 and December 2012 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 evaluated 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them not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eligible</a:t>
            </a:r>
          </a:p>
        </p:txBody>
      </p:sp>
    </p:spTree>
    <p:extLst>
      <p:ext uri="{BB962C8B-B14F-4D97-AF65-F5344CB8AC3E}">
        <p14:creationId xmlns:p14="http://schemas.microsoft.com/office/powerpoint/2010/main" val="205427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PATIENTS AND METHODS (II)</a:t>
            </a:r>
            <a:endParaRPr lang="es-ES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914202"/>
              </p:ext>
            </p:extLst>
          </p:nvPr>
        </p:nvGraphicFramePr>
        <p:xfrm>
          <a:off x="475456" y="134076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331640" y="2267580"/>
            <a:ext cx="1008112" cy="369332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57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9523217"/>
              </p:ext>
            </p:extLst>
          </p:nvPr>
        </p:nvGraphicFramePr>
        <p:xfrm>
          <a:off x="467544" y="1484785"/>
          <a:ext cx="8229600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PATIENTS AND METHODS (III)</a:t>
            </a:r>
            <a:endParaRPr lang="es-ES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52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PATIENTS AND METHODS (IV)</a:t>
            </a:r>
            <a:endParaRPr lang="es-ES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have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performed 21 intestinal transplants in 19 patients. 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</a:t>
            </a:r>
            <a:r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isolated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intestinal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(IT) and 4 multivisceral (MVT).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244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0100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 bowel syndrome was found in 63 % (12/19) of the patients. 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79% under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HPN (15/19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patients).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ean = 27 ± 40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months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HPN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preItx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86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(13/15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patients) had HPN related complications. 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147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0100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HPN COMPLICATIONS</a:t>
            </a:r>
          </a:p>
          <a:p>
            <a:pPr marL="0" indent="0" algn="ctr">
              <a:buNone/>
            </a:pPr>
            <a:endParaRPr lang="es-ES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Thrombosis: 33,3% (7); SVC: 9,5%</a:t>
            </a:r>
          </a:p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CRI: 38% (8); x= 0,6 ± 0,8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episodes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CRI: 43% (9); x= 1,3 ± 1,5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replacements</a:t>
            </a:r>
            <a:endParaRPr lang="es-E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Metabolic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62% (13); PNLD: 43% (9)</a:t>
            </a:r>
          </a:p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Intestinal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Obstruction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19% (4)</a:t>
            </a:r>
          </a:p>
          <a:p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867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719203"/>
              </p:ext>
            </p:extLst>
          </p:nvPr>
        </p:nvGraphicFramePr>
        <p:xfrm>
          <a:off x="412376" y="1977664"/>
          <a:ext cx="8120064" cy="3755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0032"/>
                <a:gridCol w="4060032"/>
              </a:tblGrid>
              <a:tr h="408584"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FAP-DT</a:t>
                      </a:r>
                      <a:endParaRPr lang="es-E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33,3% (7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patients</a:t>
                      </a: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  <a:endParaRPr lang="es-E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08584"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Vascular </a:t>
                      </a:r>
                      <a:endParaRPr lang="es-E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19% (4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patients</a:t>
                      </a: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  <a:endParaRPr lang="es-E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08584">
                <a:tc>
                  <a:txBody>
                    <a:bodyPr/>
                    <a:lstStyle/>
                    <a:p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Crohn´s</a:t>
                      </a: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Disease</a:t>
                      </a:r>
                      <a:endParaRPr lang="es-E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4,8% (1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patient</a:t>
                      </a: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  <a:endParaRPr lang="es-E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2518666">
                <a:tc>
                  <a:txBody>
                    <a:bodyPr/>
                    <a:lstStyle/>
                    <a:p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Miscelanous</a:t>
                      </a:r>
                      <a:endParaRPr lang="es-ES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Trauma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Retransplant</a:t>
                      </a:r>
                      <a:endParaRPr lang="es-ES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GIST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s-ES" sz="20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Schistosomiasis</a:t>
                      </a:r>
                      <a:endParaRPr lang="es-ES" sz="2000" b="1" baseline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s-ES" sz="20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Polycitemia</a:t>
                      </a:r>
                      <a:r>
                        <a:rPr lang="es-E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Vera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s-ES" sz="20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Bariatric</a:t>
                      </a:r>
                      <a:r>
                        <a:rPr lang="es-E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s-ES" sz="20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Surgery</a:t>
                      </a:r>
                      <a:r>
                        <a:rPr lang="es-E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s-ES" sz="20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Complications</a:t>
                      </a:r>
                      <a:endParaRPr lang="es-ES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s-ES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43% (9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patients</a:t>
                      </a: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</a:p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9,5% (2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patients</a:t>
                      </a: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</a:p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14,3% (3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patients</a:t>
                      </a: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 </a:t>
                      </a:r>
                    </a:p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4,8% (1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patient</a:t>
                      </a: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</a:p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4,8 (1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patient</a:t>
                      </a: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</a:p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4,8% (1 </a:t>
                      </a:r>
                      <a:r>
                        <a:rPr lang="es-ES" sz="2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patient</a:t>
                      </a:r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</a:p>
                    <a:p>
                      <a:r>
                        <a:rPr lang="es-E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4,8%</a:t>
                      </a:r>
                      <a:r>
                        <a:rPr lang="es-E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(1 </a:t>
                      </a:r>
                      <a:r>
                        <a:rPr lang="es-ES" sz="20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patient</a:t>
                      </a:r>
                      <a:r>
                        <a:rPr lang="es-E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  <a:endParaRPr lang="es-E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395536" y="1979548"/>
            <a:ext cx="8136904" cy="369332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2483768" y="1342509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in </a:t>
            </a:r>
            <a:r>
              <a:rPr lang="es-E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Transplanted</a:t>
            </a:r>
            <a:r>
              <a:rPr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</a:t>
            </a:r>
            <a:endParaRPr lang="es-E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21/19</a:t>
            </a:r>
            <a:endParaRPr lang="es-E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(II)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161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to 8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6760502"/>
              </p:ext>
            </p:extLst>
          </p:nvPr>
        </p:nvGraphicFramePr>
        <p:xfrm>
          <a:off x="467544" y="119675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(III)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4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12700"/>
            <a:ext cx="4722813" cy="684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12700"/>
            <a:ext cx="4572000" cy="701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861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535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049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</p:spPr>
        <p:txBody>
          <a:bodyPr>
            <a:normAutofit/>
          </a:bodyPr>
          <a:lstStyle/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Intraoperative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Medical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Surgical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Immune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Rejection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PTLD</a:t>
            </a:r>
          </a:p>
        </p:txBody>
      </p:sp>
      <p:sp>
        <p:nvSpPr>
          <p:cNvPr id="6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(IV)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301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Introperative</a:t>
            </a:r>
            <a:r>
              <a:rPr lang="es-E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Medical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Surgical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Immune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Rejection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PTLD</a:t>
            </a:r>
          </a:p>
        </p:txBody>
      </p:sp>
      <p:sp>
        <p:nvSpPr>
          <p:cNvPr id="5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(V)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800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5 Marcador de contenido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9491810"/>
              </p:ext>
            </p:extLst>
          </p:nvPr>
        </p:nvGraphicFramePr>
        <p:xfrm>
          <a:off x="457200" y="1600201"/>
          <a:ext cx="8229600" cy="398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(VI)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62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56991"/>
          </a:xfrm>
        </p:spPr>
        <p:txBody>
          <a:bodyPr/>
          <a:lstStyle/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Intraoperative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Medical </a:t>
            </a:r>
            <a:r>
              <a:rPr lang="es-E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Surgical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Immune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Rejection</a:t>
            </a:r>
            <a:r>
              <a:rPr lang="es-ES" b="1" dirty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PTLD</a:t>
            </a:r>
          </a:p>
        </p:txBody>
      </p:sp>
      <p:sp>
        <p:nvSpPr>
          <p:cNvPr id="7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(VII)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956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10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0279805"/>
              </p:ext>
            </p:extLst>
          </p:nvPr>
        </p:nvGraphicFramePr>
        <p:xfrm>
          <a:off x="457200" y="1600201"/>
          <a:ext cx="8229600" cy="406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(VIII)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963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57200" y="1528192"/>
            <a:ext cx="8229600" cy="3701008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  <a:defRPr/>
            </a:pPr>
            <a:r>
              <a:rPr lang="es-E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INFECTIONS (I)</a:t>
            </a:r>
          </a:p>
          <a:p>
            <a:pPr algn="just">
              <a:lnSpc>
                <a:spcPct val="150000"/>
              </a:lnSpc>
              <a:defRPr/>
            </a:pP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Incidence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5,1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episodes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/1000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transplant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days</a:t>
            </a:r>
            <a:endParaRPr lang="es-ES" sz="2400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Bacterial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Infections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3,38/1000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transplant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days</a:t>
            </a:r>
            <a:endParaRPr lang="es-ES" sz="2400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Viral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Infections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ES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1,22/1000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transplant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days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(0,81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due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CMV</a:t>
            </a:r>
            <a:r>
              <a:rPr lang="es-ES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Fungal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Infections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0,54/1000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transplant</a:t>
            </a:r>
            <a:r>
              <a:rPr lang="es-E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days</a:t>
            </a:r>
            <a:endParaRPr lang="es-ES" sz="2400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(IX)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688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646383"/>
              </p:ext>
            </p:extLst>
          </p:nvPr>
        </p:nvGraphicFramePr>
        <p:xfrm>
          <a:off x="457200" y="1600201"/>
          <a:ext cx="8229600" cy="406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(X)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3347864" y="1340768"/>
            <a:ext cx="2448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s-E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INFECTIONS (</a:t>
            </a:r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II)</a:t>
            </a:r>
            <a:endParaRPr lang="es-E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77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5 Marcador de contenido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3465814"/>
              </p:ext>
            </p:extLst>
          </p:nvPr>
        </p:nvGraphicFramePr>
        <p:xfrm>
          <a:off x="457200" y="1600201"/>
          <a:ext cx="8229600" cy="4133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(XI)</a:t>
            </a:r>
            <a:endParaRPr lang="es-ES" dirty="0"/>
          </a:p>
        </p:txBody>
      </p:sp>
      <p:sp>
        <p:nvSpPr>
          <p:cNvPr id="2" name="1 Rectángulo"/>
          <p:cNvSpPr/>
          <p:nvPr/>
        </p:nvSpPr>
        <p:spPr>
          <a:xfrm>
            <a:off x="2709954" y="1340768"/>
            <a:ext cx="3724097" cy="461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METABOLIC COMPLICATIONS</a:t>
            </a:r>
            <a:endParaRPr lang="es-E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2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 txBox="1">
            <a:spLocks noGrp="1"/>
          </p:cNvSpPr>
          <p:nvPr>
            <p:ph idx="1"/>
          </p:nvPr>
        </p:nvSpPr>
        <p:spPr bwMode="auto">
          <a:xfrm>
            <a:off x="457200" y="1600201"/>
            <a:ext cx="8229600" cy="42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68,4 % (13/19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Itx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had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RF/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Impaired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Renal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function</a:t>
            </a:r>
            <a:endParaRPr kumimoji="0" lang="es-ES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15,6% of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all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medical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complications</a:t>
            </a:r>
            <a:endParaRPr kumimoji="0" lang="es-ES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Multifactorial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Dyalisis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in 3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patients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in</a:t>
            </a:r>
            <a:r>
              <a:rPr kumimoji="0" lang="es-ES" sz="2000" b="1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s-ES" sz="2000" b="1" i="0" u="none" strike="noStrike" kern="0" cap="none" spc="0" normalizeH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the</a:t>
            </a:r>
            <a:r>
              <a:rPr kumimoji="0" lang="es-ES" sz="2000" b="1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s-ES" sz="2000" b="1" i="0" u="none" strike="noStrike" kern="0" cap="none" spc="0" normalizeH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early</a:t>
            </a:r>
            <a:r>
              <a:rPr kumimoji="0" lang="es-ES" sz="2000" b="1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PO </a:t>
            </a:r>
            <a:r>
              <a:rPr kumimoji="0" lang="es-ES" sz="2000" b="1" i="0" u="none" strike="noStrike" kern="0" cap="none" spc="0" normalizeH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period</a:t>
            </a:r>
            <a:endParaRPr kumimoji="0" lang="es-ES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One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patient</a:t>
            </a:r>
            <a:r>
              <a:rPr kumimoji="0" lang="es-ES" sz="2000" b="1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s-ES" sz="2000" b="1" i="0" u="none" strike="noStrike" kern="0" cap="none" spc="0" normalizeH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awaiting</a:t>
            </a:r>
            <a:r>
              <a:rPr lang="es-ES" sz="2000" b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kern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Kidney</a:t>
            </a:r>
            <a:r>
              <a:rPr kumimoji="0" lang="es-ES" sz="2000" b="1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Transplantation</a:t>
            </a:r>
            <a:endParaRPr kumimoji="0" lang="es-ES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Loop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Ileostomy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Closure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done in 5 of 12 living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patients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Improved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Renal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Function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(3/5) </a:t>
            </a:r>
            <a:r>
              <a:rPr lang="es-ES" sz="2000" b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s-ES" sz="2000" b="1" kern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avoided</a:t>
            </a:r>
            <a:r>
              <a:rPr lang="es-ES" sz="2000" b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kern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progression</a:t>
            </a:r>
            <a:r>
              <a:rPr lang="es-ES" sz="2000" b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s-ES" sz="2000" b="1" kern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s-ES" sz="2000" b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7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still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with 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Ileostomy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 1 </a:t>
            </a:r>
            <a:r>
              <a:rPr lang="es-ES" sz="2000" b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</a:t>
            </a:r>
            <a:r>
              <a:rPr kumimoji="0" lang="es-E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Tx</a:t>
            </a: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4 RF +/- N and 2 PTCRF.</a:t>
            </a:r>
            <a:endParaRPr kumimoji="0" lang="es-ES" sz="20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(XII)</a:t>
            </a:r>
            <a:endParaRPr lang="es-ES" dirty="0"/>
          </a:p>
        </p:txBody>
      </p:sp>
      <p:sp>
        <p:nvSpPr>
          <p:cNvPr id="2" name="1 Rectángulo"/>
          <p:cNvSpPr/>
          <p:nvPr/>
        </p:nvSpPr>
        <p:spPr>
          <a:xfrm>
            <a:off x="3571101" y="1268760"/>
            <a:ext cx="2081019" cy="461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RENAL FAILURE</a:t>
            </a:r>
            <a:endParaRPr lang="es-E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80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4"/>
          </a:xfrm>
        </p:spPr>
        <p:txBody>
          <a:bodyPr/>
          <a:lstStyle/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Intraoperative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Medical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Surgical</a:t>
            </a:r>
            <a:r>
              <a:rPr lang="es-E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Immune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Rejection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PTLD</a:t>
            </a: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25152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(XIII)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078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xfrm>
            <a:off x="323528" y="47667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(XIV)</a:t>
            </a:r>
            <a:endParaRPr lang="es-ES" dirty="0"/>
          </a:p>
        </p:txBody>
      </p:sp>
      <p:graphicFrame>
        <p:nvGraphicFramePr>
          <p:cNvPr id="3" name="2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964166"/>
              </p:ext>
            </p:extLst>
          </p:nvPr>
        </p:nvGraphicFramePr>
        <p:xfrm>
          <a:off x="457200" y="1600200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SURGICAL COMPLICATIONS </a:t>
                      </a:r>
                      <a:r>
                        <a:rPr lang="es-ES" dirty="0" err="1" smtClean="0"/>
                        <a:t>Itx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(%/</a:t>
                      </a:r>
                      <a:r>
                        <a:rPr lang="es-ES" dirty="0" err="1" smtClean="0"/>
                        <a:t>number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Mesh</a:t>
                      </a:r>
                      <a:r>
                        <a:rPr lang="es-ES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Infection</a:t>
                      </a:r>
                      <a:endParaRPr lang="es-E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37% (13)</a:t>
                      </a:r>
                      <a:endParaRPr lang="es-E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Intraabdominal</a:t>
                      </a:r>
                      <a:r>
                        <a:rPr lang="es-ES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Fluid </a:t>
                      </a:r>
                      <a:r>
                        <a:rPr lang="es-ES" sz="18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Collections</a:t>
                      </a:r>
                      <a:endParaRPr lang="es-E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11,4% (4)</a:t>
                      </a:r>
                      <a:endParaRPr lang="es-E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Haemoperitoneum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14,2% (5)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Intestinal </a:t>
                      </a:r>
                      <a:r>
                        <a:rPr lang="es-ES" sz="18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Leak</a:t>
                      </a:r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es-ES" sz="18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Perforation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11,4% (4)</a:t>
                      </a:r>
                      <a:endParaRPr lang="es-ES" sz="3200" b="1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Pancreatitis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5,7% (2)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Urinary</a:t>
                      </a:r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Fistula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5,7% (2)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Haematoma</a:t>
                      </a:r>
                      <a:endParaRPr lang="es-E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2,8% (1)</a:t>
                      </a:r>
                      <a:endParaRPr lang="es-E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Gallbladder</a:t>
                      </a:r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Perforation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2,8% (1)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Arterial </a:t>
                      </a:r>
                      <a:r>
                        <a:rPr lang="es-ES" sz="18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Graft</a:t>
                      </a:r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Mycotic</a:t>
                      </a:r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Pseudoaneurism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2,8% (1)</a:t>
                      </a:r>
                      <a:endParaRPr lang="es-E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Desmoid </a:t>
                      </a:r>
                      <a:r>
                        <a:rPr lang="es-ES" sz="18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Recurrence</a:t>
                      </a:r>
                      <a:endParaRPr lang="es-E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5,7% (2)</a:t>
                      </a:r>
                      <a:endParaRPr lang="es-ES" sz="1000" b="1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39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xfrm>
            <a:off x="323528" y="47667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(XV)</a:t>
            </a:r>
            <a:endParaRPr lang="es-ES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0639906"/>
              </p:ext>
            </p:extLst>
          </p:nvPr>
        </p:nvGraphicFramePr>
        <p:xfrm>
          <a:off x="475456" y="1484784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2521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REOPERATIONS in </a:t>
                      </a:r>
                      <a:r>
                        <a:rPr lang="es-ES" sz="1600" dirty="0" err="1" smtClean="0"/>
                        <a:t>Itx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(%/</a:t>
                      </a:r>
                      <a:r>
                        <a:rPr lang="es-ES" sz="1600" dirty="0" err="1" smtClean="0"/>
                        <a:t>number</a:t>
                      </a:r>
                      <a:r>
                        <a:rPr lang="es-ES" sz="1600" dirty="0" smtClean="0"/>
                        <a:t>)</a:t>
                      </a:r>
                      <a:endParaRPr lang="es-ES" sz="1600" dirty="0"/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Mesh</a:t>
                      </a:r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ES" sz="16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Removal</a:t>
                      </a:r>
                      <a:endParaRPr lang="es-ES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33,3% (19)</a:t>
                      </a:r>
                      <a:endParaRPr lang="es-ES" sz="1600" b="1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Intestinal </a:t>
                      </a:r>
                      <a:r>
                        <a:rPr lang="es-ES" sz="16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Perforation</a:t>
                      </a:r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es-ES" sz="16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Leak</a:t>
                      </a:r>
                      <a:endParaRPr lang="es-ES" sz="1600" b="1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12,2% (7)</a:t>
                      </a: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Explant</a:t>
                      </a:r>
                      <a:endParaRPr lang="es-ES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8,7% (5)</a:t>
                      </a:r>
                      <a:endParaRPr lang="es-ES" sz="1600" dirty="0" smtClean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Haemoperitoneum</a:t>
                      </a:r>
                      <a:endParaRPr lang="es-ES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12,2% (7)</a:t>
                      </a: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Intraabdominal</a:t>
                      </a:r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ES" sz="16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Collections</a:t>
                      </a:r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ES" sz="16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Drainage</a:t>
                      </a:r>
                      <a:endParaRPr lang="es-ES" sz="1600" b="1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7% (4)</a:t>
                      </a:r>
                      <a:endParaRPr lang="es-ES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Tracheostomy</a:t>
                      </a:r>
                      <a:endParaRPr lang="es-ES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7% (4)</a:t>
                      </a:r>
                      <a:endParaRPr lang="es-ES" sz="1600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Ileostomy</a:t>
                      </a:r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ES" sz="16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Closure</a:t>
                      </a:r>
                      <a:endParaRPr lang="es-ES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10,5% (6)</a:t>
                      </a:r>
                      <a:endParaRPr lang="es-ES" sz="1600" b="1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Mucormicosis</a:t>
                      </a:r>
                      <a:endParaRPr lang="es-ES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1,7% (1)</a:t>
                      </a:r>
                      <a:endParaRPr lang="es-ES" sz="1600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Pancreatitis</a:t>
                      </a:r>
                      <a:endParaRPr lang="es-ES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1,7% (1)</a:t>
                      </a:r>
                      <a:endParaRPr lang="es-ES" sz="1600" dirty="0" smtClean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Bowell</a:t>
                      </a:r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ES" sz="16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Obstruction</a:t>
                      </a:r>
                      <a:endParaRPr lang="es-ES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1,7% (1)</a:t>
                      </a:r>
                      <a:endParaRPr lang="es-ES" sz="1600" dirty="0" smtClean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Mycotic</a:t>
                      </a:r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ES" sz="1600" b="1" dirty="0" err="1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Pseudoaneurism</a:t>
                      </a:r>
                      <a:endParaRPr lang="es-ES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1,7% (1)</a:t>
                      </a:r>
                      <a:endParaRPr lang="es-ES" sz="1600" dirty="0" smtClean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32521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Desmoid </a:t>
                      </a:r>
                      <a:r>
                        <a:rPr lang="es-ES" sz="16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Recurrence</a:t>
                      </a:r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Resection</a:t>
                      </a:r>
                      <a:endParaRPr lang="es-ES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1,7% (1)</a:t>
                      </a:r>
                      <a:endParaRPr lang="es-ES" sz="1600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723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111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4350715"/>
              </p:ext>
            </p:extLst>
          </p:nvPr>
        </p:nvGraphicFramePr>
        <p:xfrm>
          <a:off x="529208" y="1556792"/>
          <a:ext cx="8229600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2051720" y="1700808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5/21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explanted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grafts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(23,8%)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7/21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grafts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loss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(33%)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3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(XVI)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6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2 Marcador de contenido"/>
          <p:cNvSpPr txBox="1">
            <a:spLocks noGrp="1"/>
          </p:cNvSpPr>
          <p:nvPr>
            <p:ph idx="1"/>
          </p:nvPr>
        </p:nvSpPr>
        <p:spPr bwMode="auto">
          <a:xfrm>
            <a:off x="457200" y="1600201"/>
            <a:ext cx="8229600" cy="3196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 algn="just">
              <a:buFontTx/>
              <a:buAutoNum type="arabicPeriod"/>
              <a:defRPr/>
            </a:pPr>
            <a:r>
              <a:rPr lang="es-ES" b="1" kern="0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Intraoperative</a:t>
            </a:r>
            <a:r>
              <a:rPr lang="es-ES" b="1" kern="0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kern="0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kern="0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kern="0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Medical  </a:t>
            </a:r>
            <a:r>
              <a:rPr lang="es-ES" b="1" kern="0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kern="0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kern="0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Surgical</a:t>
            </a:r>
            <a:r>
              <a:rPr lang="es-ES" b="1" kern="0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kern="0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kern="0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kern="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Immune</a:t>
            </a:r>
            <a:r>
              <a:rPr lang="es-ES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kern="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r>
              <a:rPr lang="es-ES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s-ES" b="1" kern="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Rejection</a:t>
            </a:r>
            <a:r>
              <a:rPr lang="es-ES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kern="0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PTLD</a:t>
            </a:r>
          </a:p>
        </p:txBody>
      </p:sp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xfrm>
            <a:off x="446856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(XVII)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547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Induction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E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Alemtuzumab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(anti-CD 52)</a:t>
            </a:r>
          </a:p>
          <a:p>
            <a:pPr algn="just">
              <a:lnSpc>
                <a:spcPct val="150000"/>
              </a:lnSpc>
              <a:defRPr/>
            </a:pP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Manteinance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IS: TAC</a:t>
            </a:r>
          </a:p>
          <a:p>
            <a:pPr algn="just">
              <a:lnSpc>
                <a:spcPct val="150000"/>
              </a:lnSpc>
              <a:defRPr/>
            </a:pPr>
            <a:r>
              <a:rPr lang="es-E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14/21 </a:t>
            </a:r>
            <a:r>
              <a:rPr lang="es-ES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grafts</a:t>
            </a:r>
            <a:r>
              <a:rPr lang="es-E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AR (66,6 %); Total: 145 </a:t>
            </a:r>
            <a:r>
              <a:rPr lang="es-ES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rejection</a:t>
            </a:r>
            <a:r>
              <a:rPr lang="es-E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diagnosed</a:t>
            </a:r>
            <a:r>
              <a:rPr lang="es-E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(IR)</a:t>
            </a:r>
          </a:p>
          <a:p>
            <a:pPr algn="just">
              <a:lnSpc>
                <a:spcPct val="150000"/>
              </a:lnSpc>
              <a:defRPr/>
            </a:pP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rejection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episodes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suffered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it</a:t>
            </a:r>
            <a:endParaRPr lang="es-E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x=1,1 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± 0,9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episodes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patient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(0-3); 50% &gt; 2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episodes</a:t>
            </a:r>
            <a:endParaRPr lang="es-E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64,2%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before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months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(AR &lt; 90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days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x=28 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± 25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days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(1-81)</a:t>
            </a:r>
          </a:p>
          <a:p>
            <a:pPr algn="just">
              <a:lnSpc>
                <a:spcPct val="150000"/>
              </a:lnSpc>
              <a:defRPr/>
            </a:pP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IR: 51% (74); AR-I: 20% (29); AR-II: 16 % (23); AR-III: 11,7% (17)</a:t>
            </a:r>
          </a:p>
        </p:txBody>
      </p:sp>
      <p:sp>
        <p:nvSpPr>
          <p:cNvPr id="6" name="3 Título"/>
          <p:cNvSpPr txBox="1">
            <a:spLocks noGrp="1"/>
          </p:cNvSpPr>
          <p:nvPr>
            <p:ph type="title"/>
          </p:nvPr>
        </p:nvSpPr>
        <p:spPr>
          <a:xfrm>
            <a:off x="323528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(XVIII)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758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11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7336433"/>
              </p:ext>
            </p:extLst>
          </p:nvPr>
        </p:nvGraphicFramePr>
        <p:xfrm>
          <a:off x="493712" y="2204864"/>
          <a:ext cx="822960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Rectángulo"/>
          <p:cNvSpPr/>
          <p:nvPr/>
        </p:nvSpPr>
        <p:spPr>
          <a:xfrm>
            <a:off x="323850" y="1484784"/>
            <a:ext cx="85693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71%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mild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episodes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of AR 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IR/AR)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27,5% 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moderate-severe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AR (17,6% 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Refractory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Rejection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3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(XIX)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037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</p:spPr>
        <p:txBody>
          <a:bodyPr>
            <a:normAutofit/>
          </a:bodyPr>
          <a:lstStyle/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Intraoperative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Medical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Surgical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Immune</a:t>
            </a:r>
            <a:r>
              <a:rPr lang="es-ES" b="1" dirty="0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rgbClr val="3C8C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Complications</a:t>
            </a:r>
            <a:endParaRPr lang="es-ES" b="1" dirty="0" smtClean="0">
              <a:solidFill>
                <a:srgbClr val="3C8C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es-E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PTLD</a:t>
            </a:r>
          </a:p>
        </p:txBody>
      </p:sp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(XX)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399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73015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PTLD (B-</a:t>
            </a:r>
            <a:r>
              <a:rPr lang="es-E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cell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Lymphomas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(10,5%) </a:t>
            </a:r>
            <a:endParaRPr lang="es-E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 PTLD in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(36,8%)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Six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PH reactive/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policlonal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+ 2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Lymph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62,5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CR (in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found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resected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specimen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and intestinal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biopsies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skin </a:t>
            </a:r>
            <a:r>
              <a:rPr lang="es-E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cancer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(Melanoma)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3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(XXI)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990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2200796"/>
            <a:ext cx="82296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Itx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in 19 </a:t>
            </a: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alive</a:t>
            </a: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and 7 </a:t>
            </a: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died</a:t>
            </a:r>
            <a:endParaRPr lang="es-ES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Living </a:t>
            </a: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complete HPN Independence</a:t>
            </a: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resumed</a:t>
            </a: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daily</a:t>
            </a: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activities</a:t>
            </a: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jobs</a:t>
            </a: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studies</a:t>
            </a: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…)</a:t>
            </a: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Overall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urvival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E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63%; </a:t>
            </a: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Overall</a:t>
            </a:r>
            <a:r>
              <a:rPr lang="es-E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Mortality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E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37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%</a:t>
            </a:r>
            <a:endParaRPr lang="es-E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up: 35,3 </a:t>
            </a:r>
            <a:r>
              <a:rPr lang="es-ES" sz="2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± </a:t>
            </a:r>
            <a:r>
              <a:rPr lang="es-ES" sz="28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months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(1-94)</a:t>
            </a: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Grafts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up: 32,7 </a:t>
            </a:r>
            <a:r>
              <a:rPr lang="es-ES" sz="2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± </a:t>
            </a:r>
            <a:r>
              <a:rPr lang="es-ES" sz="28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32 </a:t>
            </a:r>
            <a:r>
              <a:rPr lang="es-E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months</a:t>
            </a:r>
            <a:r>
              <a:rPr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(0-94)</a:t>
            </a:r>
            <a:endParaRPr lang="es-E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(XXII)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01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</p:spPr>
        <p:txBody>
          <a:bodyPr>
            <a:normAutofit fontScale="92500" lnSpcReduction="20000"/>
          </a:bodyPr>
          <a:lstStyle/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Mean </a:t>
            </a:r>
            <a:r>
              <a:rPr lang="es-ES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Patient</a:t>
            </a:r>
            <a:r>
              <a: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Survival</a:t>
            </a:r>
            <a:r>
              <a: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s-E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61,7 </a:t>
            </a: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± 9,6 </a:t>
            </a:r>
            <a:r>
              <a:rPr lang="es-ES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months</a:t>
            </a: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(42,8-80,5)</a:t>
            </a: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b="1" kern="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es-ES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Actuarial </a:t>
            </a:r>
            <a:r>
              <a:rPr lang="es-ES" b="1" kern="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Survival</a:t>
            </a:r>
            <a:r>
              <a:rPr lang="es-ES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 1, 3, 5 </a:t>
            </a:r>
            <a:r>
              <a:rPr lang="es-ES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es-ES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years</a:t>
            </a: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ES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85%; 66,3%; 58</a:t>
            </a:r>
            <a:r>
              <a:rPr lang="es-ES" b="1" ker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s-ES" b="1" kern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s-ES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58% </a:t>
            </a:r>
            <a:r>
              <a:rPr lang="es-ES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respectively</a:t>
            </a:r>
            <a:endParaRPr lang="es-ES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Mean </a:t>
            </a:r>
            <a:r>
              <a:rPr lang="es-ES" b="1" kern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Graft</a:t>
            </a:r>
            <a:r>
              <a:rPr lang="es-ES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Survival</a:t>
            </a: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s-ES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59,3 </a:t>
            </a: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± 9,6 </a:t>
            </a:r>
            <a:r>
              <a:rPr lang="es-ES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months</a:t>
            </a: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(40,5-78)</a:t>
            </a: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b="1" kern="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Grafts</a:t>
            </a:r>
            <a:r>
              <a:rPr lang="es-ES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Actuarial </a:t>
            </a:r>
            <a:r>
              <a:rPr lang="es-ES" b="1" kern="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Survival</a:t>
            </a:r>
            <a:r>
              <a:rPr lang="es-ES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 1, 3, 5 </a:t>
            </a:r>
            <a:r>
              <a:rPr lang="es-ES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s-E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es-ES" b="1" kern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years</a:t>
            </a:r>
            <a:r>
              <a:rPr lang="es-ES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ES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71,4%; 65,5%; 57,3% </a:t>
            </a:r>
            <a:r>
              <a:rPr lang="es-ES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s-ES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57,3% </a:t>
            </a:r>
            <a:r>
              <a:rPr lang="es-ES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respectively</a:t>
            </a:r>
            <a:r>
              <a:rPr lang="es-ES" sz="3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es-E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s-ES" dirty="0"/>
          </a:p>
        </p:txBody>
      </p:sp>
      <p:sp>
        <p:nvSpPr>
          <p:cNvPr id="5" name="3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(XXIII)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291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29043"/>
              </p:ext>
            </p:extLst>
          </p:nvPr>
        </p:nvGraphicFramePr>
        <p:xfrm>
          <a:off x="467544" y="1700808"/>
          <a:ext cx="8229600" cy="384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4063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MORTALITY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POSTRANSPLANT</a:t>
                      </a:r>
                      <a:r>
                        <a:rPr lang="es-ES" b="1" baseline="0" dirty="0" smtClean="0"/>
                        <a:t>  TIME (</a:t>
                      </a:r>
                      <a:r>
                        <a:rPr lang="es-ES" b="1" baseline="0" dirty="0" err="1" smtClean="0"/>
                        <a:t>months</a:t>
                      </a:r>
                      <a:r>
                        <a:rPr lang="es-ES" b="1" baseline="0" dirty="0" smtClean="0"/>
                        <a:t>)</a:t>
                      </a:r>
                      <a:endParaRPr lang="es-ES" b="1" dirty="0"/>
                    </a:p>
                  </a:txBody>
                  <a:tcPr/>
                </a:tc>
              </a:tr>
              <a:tr h="44063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PTLD </a:t>
                      </a:r>
                      <a:r>
                        <a:rPr lang="es-ES" b="1" dirty="0" err="1" smtClean="0"/>
                        <a:t>Ischemic</a:t>
                      </a:r>
                      <a:r>
                        <a:rPr lang="es-ES" b="1" baseline="0" dirty="0" smtClean="0"/>
                        <a:t> </a:t>
                      </a:r>
                      <a:r>
                        <a:rPr lang="es-ES" b="1" dirty="0" smtClean="0"/>
                        <a:t>Enteritis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13 </a:t>
                      </a:r>
                      <a:r>
                        <a:rPr lang="es-ES" b="1" dirty="0" err="1" smtClean="0"/>
                        <a:t>months</a:t>
                      </a:r>
                      <a:endParaRPr lang="es-ES" b="1" dirty="0"/>
                    </a:p>
                  </a:txBody>
                  <a:tcPr/>
                </a:tc>
              </a:tr>
              <a:tr h="44063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AR-III + PH + CMV </a:t>
                      </a:r>
                      <a:r>
                        <a:rPr lang="es-ES" b="1" dirty="0" err="1" smtClean="0"/>
                        <a:t>Infection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12,5 </a:t>
                      </a:r>
                      <a:r>
                        <a:rPr lang="es-ES" b="1" dirty="0" err="1" smtClean="0"/>
                        <a:t>months</a:t>
                      </a:r>
                      <a:endParaRPr lang="es-ES" b="1" dirty="0"/>
                    </a:p>
                  </a:txBody>
                  <a:tcPr/>
                </a:tc>
              </a:tr>
              <a:tr h="44063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AR-III</a:t>
                      </a:r>
                      <a:r>
                        <a:rPr lang="es-ES" b="1" baseline="0" dirty="0" smtClean="0"/>
                        <a:t> + PH + CMV </a:t>
                      </a:r>
                      <a:r>
                        <a:rPr lang="es-ES" b="1" baseline="0" dirty="0" err="1" smtClean="0"/>
                        <a:t>Infection</a:t>
                      </a:r>
                      <a:r>
                        <a:rPr lang="es-ES" b="1" baseline="0" dirty="0" smtClean="0"/>
                        <a:t> + CR</a:t>
                      </a:r>
                      <a:endParaRPr lang="es-E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22 </a:t>
                      </a:r>
                      <a:r>
                        <a:rPr lang="es-ES" b="1" dirty="0" err="1" smtClean="0"/>
                        <a:t>months</a:t>
                      </a:r>
                      <a:endParaRPr lang="es-ES" b="1" dirty="0"/>
                    </a:p>
                  </a:txBody>
                  <a:tcPr/>
                </a:tc>
              </a:tr>
              <a:tr h="440639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/>
                        <a:t>Severe</a:t>
                      </a:r>
                      <a:r>
                        <a:rPr lang="es-ES" b="1" dirty="0" smtClean="0"/>
                        <a:t> </a:t>
                      </a:r>
                      <a:r>
                        <a:rPr lang="es-ES" b="1" dirty="0" err="1" smtClean="0"/>
                        <a:t>Acute</a:t>
                      </a:r>
                      <a:r>
                        <a:rPr lang="es-ES" b="1" dirty="0" smtClean="0"/>
                        <a:t> Pancreatitis –MOF</a:t>
                      </a:r>
                      <a:r>
                        <a:rPr lang="es-ES" b="1" baseline="0" dirty="0" smtClean="0"/>
                        <a:t> </a:t>
                      </a:r>
                      <a:r>
                        <a:rPr lang="es-ES" b="1" dirty="0" smtClean="0"/>
                        <a:t>(MV </a:t>
                      </a:r>
                      <a:r>
                        <a:rPr lang="es-ES" b="1" dirty="0" err="1" smtClean="0"/>
                        <a:t>tx</a:t>
                      </a:r>
                      <a:r>
                        <a:rPr lang="es-ES" b="1" dirty="0" smtClean="0"/>
                        <a:t>)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1,2 </a:t>
                      </a:r>
                      <a:r>
                        <a:rPr lang="es-ES" b="1" dirty="0" err="1" smtClean="0"/>
                        <a:t>months</a:t>
                      </a:r>
                      <a:endParaRPr lang="es-ES" b="1" dirty="0"/>
                    </a:p>
                  </a:txBody>
                  <a:tcPr/>
                </a:tc>
              </a:tr>
              <a:tr h="44063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MOF-</a:t>
                      </a:r>
                      <a:r>
                        <a:rPr lang="es-ES" b="1" dirty="0" err="1" smtClean="0"/>
                        <a:t>Invasive</a:t>
                      </a:r>
                      <a:r>
                        <a:rPr lang="es-ES" b="1" baseline="0" dirty="0" smtClean="0"/>
                        <a:t> </a:t>
                      </a:r>
                      <a:r>
                        <a:rPr lang="es-ES" b="1" baseline="0" dirty="0" err="1" smtClean="0"/>
                        <a:t>Aspergillosis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2,5 </a:t>
                      </a:r>
                      <a:r>
                        <a:rPr lang="es-ES" b="1" dirty="0" err="1" smtClean="0"/>
                        <a:t>months</a:t>
                      </a:r>
                      <a:endParaRPr lang="es-ES" b="1" dirty="0"/>
                    </a:p>
                  </a:txBody>
                  <a:tcPr/>
                </a:tc>
              </a:tr>
              <a:tr h="44063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MOF-</a:t>
                      </a:r>
                      <a:r>
                        <a:rPr lang="es-ES" b="1" dirty="0" err="1" smtClean="0"/>
                        <a:t>Bronchoaspiration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6 </a:t>
                      </a:r>
                      <a:r>
                        <a:rPr lang="es-ES" b="1" dirty="0" err="1" smtClean="0"/>
                        <a:t>months</a:t>
                      </a:r>
                      <a:endParaRPr lang="es-ES" b="1" dirty="0"/>
                    </a:p>
                  </a:txBody>
                  <a:tcPr/>
                </a:tc>
              </a:tr>
              <a:tr h="760554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/>
                        <a:t>Massive</a:t>
                      </a:r>
                      <a:r>
                        <a:rPr lang="es-ES" b="1" dirty="0" smtClean="0"/>
                        <a:t> </a:t>
                      </a:r>
                      <a:r>
                        <a:rPr lang="es-ES" b="1" dirty="0" err="1" smtClean="0"/>
                        <a:t>Brain</a:t>
                      </a:r>
                      <a:r>
                        <a:rPr lang="es-ES" b="1" dirty="0" smtClean="0"/>
                        <a:t> </a:t>
                      </a:r>
                      <a:r>
                        <a:rPr lang="es-ES" b="1" dirty="0" err="1" smtClean="0"/>
                        <a:t>Hemorrage</a:t>
                      </a:r>
                      <a:r>
                        <a:rPr lang="es-ES" b="1" dirty="0" smtClean="0"/>
                        <a:t> </a:t>
                      </a:r>
                    </a:p>
                    <a:p>
                      <a:pPr algn="ctr"/>
                      <a:r>
                        <a:rPr lang="es-ES" b="1" dirty="0" smtClean="0"/>
                        <a:t>(</a:t>
                      </a:r>
                      <a:r>
                        <a:rPr lang="es-ES" b="1" dirty="0" err="1" smtClean="0"/>
                        <a:t>Severe</a:t>
                      </a:r>
                      <a:r>
                        <a:rPr lang="es-ES" b="1" dirty="0" smtClean="0"/>
                        <a:t> </a:t>
                      </a:r>
                      <a:r>
                        <a:rPr lang="es-ES" b="1" dirty="0" err="1" smtClean="0"/>
                        <a:t>Thrombopenia</a:t>
                      </a:r>
                      <a:r>
                        <a:rPr lang="es-ES" b="1" dirty="0" smtClean="0"/>
                        <a:t>)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41 </a:t>
                      </a:r>
                      <a:r>
                        <a:rPr lang="es-ES" b="1" dirty="0" err="1" smtClean="0"/>
                        <a:t>months</a:t>
                      </a:r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RESULTS (XXIV)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961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36618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preliminary results appear encouraging.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surviving  patients are TPN free.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and graft survival results are comparable to high volume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experienced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centers. </a:t>
            </a:r>
          </a:p>
          <a:p>
            <a:pPr marL="0" indent="0" algn="ctr">
              <a:buNone/>
            </a:pPr>
            <a:r>
              <a:rPr lang="en-US" b="1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b="1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areful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 selection must be done.</a:t>
            </a:r>
            <a:endParaRPr lang="es-ES" b="1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95536" y="341784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CONCLUSIONS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130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11979</TotalTime>
  <Words>1176</Words>
  <Application>Microsoft Office PowerPoint</Application>
  <PresentationFormat>Presentación en pantalla (4:3)</PresentationFormat>
  <Paragraphs>269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Tema de Office</vt:lpstr>
      <vt:lpstr>Spanish experience with intestinal (Itx) and multivisceral transplantation (MVtx) in adults Experiencia española con un programa de Trasplante Intestinal y Multivisceral en adultos </vt:lpstr>
      <vt:lpstr>PATIENTS AND METHODS</vt:lpstr>
      <vt:lpstr>PATIENTS AND METHODS (II)</vt:lpstr>
      <vt:lpstr>PATIENTS AND METHODS (III)</vt:lpstr>
      <vt:lpstr>PATIENTS AND METHODS (IV)</vt:lpstr>
      <vt:lpstr>RESULTS</vt:lpstr>
      <vt:lpstr>RESULTS (I)</vt:lpstr>
      <vt:lpstr>RESULTS (II)</vt:lpstr>
      <vt:lpstr>RESULTS (III)</vt:lpstr>
      <vt:lpstr>Presentación de PowerPoint</vt:lpstr>
      <vt:lpstr>Presentación de PowerPoint</vt:lpstr>
      <vt:lpstr>RESULTS (IV)</vt:lpstr>
      <vt:lpstr>RESULTS (V)</vt:lpstr>
      <vt:lpstr>RESULTS (VI)</vt:lpstr>
      <vt:lpstr>RESULTS (VII)</vt:lpstr>
      <vt:lpstr>RESULTS (VIII)</vt:lpstr>
      <vt:lpstr>RESULTS (IX)</vt:lpstr>
      <vt:lpstr>RESULTS (X)</vt:lpstr>
      <vt:lpstr>RESULTS (XI)</vt:lpstr>
      <vt:lpstr>RESULTS (XII)</vt:lpstr>
      <vt:lpstr>Presentación de PowerPoint</vt:lpstr>
      <vt:lpstr>RESULTS (XIV)</vt:lpstr>
      <vt:lpstr>RESULTS (XV)</vt:lpstr>
      <vt:lpstr>RESULTS (XVI)</vt:lpstr>
      <vt:lpstr>RESULTS (XVII)</vt:lpstr>
      <vt:lpstr>RESULTS (XVIII)</vt:lpstr>
      <vt:lpstr>RESULTS (XIX)</vt:lpstr>
      <vt:lpstr>RESULTS (XX)</vt:lpstr>
      <vt:lpstr>RESULTS (XXI)</vt:lpstr>
      <vt:lpstr>RESULTS (XXII)</vt:lpstr>
      <vt:lpstr>RESULTS (XXIII)</vt:lpstr>
      <vt:lpstr>RESULTS (XXIV)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</dc:creator>
  <cp:lastModifiedBy>José Manuel Pérez Rúa</cp:lastModifiedBy>
  <cp:revision>80</cp:revision>
  <dcterms:created xsi:type="dcterms:W3CDTF">2013-06-03T15:59:00Z</dcterms:created>
  <dcterms:modified xsi:type="dcterms:W3CDTF">2013-11-26T08:39:11Z</dcterms:modified>
</cp:coreProperties>
</file>